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25"/>
  </p:notesMasterIdLst>
  <p:handoutMasterIdLst>
    <p:handoutMasterId r:id="rId26"/>
  </p:handoutMasterIdLst>
  <p:sldIdLst>
    <p:sldId id="540" r:id="rId3"/>
    <p:sldId id="741" r:id="rId4"/>
    <p:sldId id="708" r:id="rId5"/>
    <p:sldId id="709" r:id="rId6"/>
    <p:sldId id="718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37" r:id="rId20"/>
    <p:sldId id="738" r:id="rId21"/>
    <p:sldId id="739" r:id="rId22"/>
    <p:sldId id="740" r:id="rId23"/>
    <p:sldId id="742" r:id="rId2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77C5"/>
    <a:srgbClr val="CC66FF"/>
    <a:srgbClr val="008000"/>
    <a:srgbClr val="FFFF00"/>
    <a:srgbClr val="FFCC66"/>
    <a:srgbClr val="FFFFFF"/>
    <a:srgbClr val="FF00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/>
    <p:restoredTop sz="94626"/>
  </p:normalViewPr>
  <p:slideViewPr>
    <p:cSldViewPr>
      <p:cViewPr varScale="1">
        <p:scale>
          <a:sx n="121" d="100"/>
          <a:sy n="121" d="100"/>
        </p:scale>
        <p:origin x="13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D49806-1C95-4B6F-BA59-A47350388E4F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507F839C-F64D-46E4-B6FE-A007154AC690}">
      <dgm:prSet phldrT="[文字]"/>
      <dgm:spPr/>
      <dgm:t>
        <a:bodyPr/>
        <a:lstStyle/>
        <a:p>
          <a:r>
            <a:rPr lang="zh-TW" altLang="en-US" dirty="0"/>
            <a:t>規劃一個</a:t>
          </a:r>
          <a:r>
            <a:rPr lang="en-US" altLang="zh-TW" dirty="0"/>
            <a:t>REST Application</a:t>
          </a:r>
          <a:r>
            <a:rPr lang="zh-TW" altLang="en-US" dirty="0"/>
            <a:t>，注入 </a:t>
          </a:r>
          <a:r>
            <a:rPr lang="en-US" altLang="zh-TW" dirty="0"/>
            <a:t>Resource</a:t>
          </a:r>
          <a:r>
            <a:rPr lang="zh-TW" altLang="en-US" dirty="0"/>
            <a:t>配置服務使用。</a:t>
          </a:r>
        </a:p>
      </dgm:t>
    </dgm:pt>
    <dgm:pt modelId="{3343F3EF-368E-4CDF-A5B7-EB88189680F9}" type="parTrans" cxnId="{039CABEA-8F23-4083-B643-1190354EA675}">
      <dgm:prSet/>
      <dgm:spPr/>
      <dgm:t>
        <a:bodyPr/>
        <a:lstStyle/>
        <a:p>
          <a:endParaRPr lang="zh-TW" altLang="en-US"/>
        </a:p>
      </dgm:t>
    </dgm:pt>
    <dgm:pt modelId="{FE237E55-ACF4-44B3-B91E-85A5C364B568}" type="sibTrans" cxnId="{039CABEA-8F23-4083-B643-1190354EA675}">
      <dgm:prSet/>
      <dgm:spPr/>
      <dgm:t>
        <a:bodyPr/>
        <a:lstStyle/>
        <a:p>
          <a:endParaRPr lang="zh-TW" altLang="en-US"/>
        </a:p>
      </dgm:t>
    </dgm:pt>
    <dgm:pt modelId="{13CD4D2F-8D54-40AC-B6ED-AFD6E0FF05F6}">
      <dgm:prSet phldrT="[文字]"/>
      <dgm:spPr/>
      <dgm:t>
        <a:bodyPr/>
        <a:lstStyle/>
        <a:p>
          <a:r>
            <a:rPr lang="zh-TW" altLang="en-US" dirty="0"/>
            <a:t>設計</a:t>
          </a:r>
          <a:r>
            <a:rPr lang="en-US" altLang="zh-TW" dirty="0"/>
            <a:t>REST Resource</a:t>
          </a:r>
          <a:r>
            <a:rPr lang="zh-TW" altLang="en-US" dirty="0"/>
            <a:t>類別及方法，提供服務對外的端點，與服務功能。</a:t>
          </a:r>
        </a:p>
      </dgm:t>
    </dgm:pt>
    <dgm:pt modelId="{1E1F2A1F-30FC-4BED-B483-0291C0A0DADA}" type="parTrans" cxnId="{B796033E-0AA1-4385-849F-A5FFD1C6C1F5}">
      <dgm:prSet/>
      <dgm:spPr/>
      <dgm:t>
        <a:bodyPr/>
        <a:lstStyle/>
        <a:p>
          <a:endParaRPr lang="zh-TW" altLang="en-US"/>
        </a:p>
      </dgm:t>
    </dgm:pt>
    <dgm:pt modelId="{295CD030-D3FB-4E56-885E-6FCC7594E78A}" type="sibTrans" cxnId="{B796033E-0AA1-4385-849F-A5FFD1C6C1F5}">
      <dgm:prSet/>
      <dgm:spPr/>
      <dgm:t>
        <a:bodyPr/>
        <a:lstStyle/>
        <a:p>
          <a:endParaRPr lang="zh-TW" altLang="en-US"/>
        </a:p>
      </dgm:t>
    </dgm:pt>
    <dgm:pt modelId="{ED3723E3-C107-4AF9-B60D-E2663F17F0D8}">
      <dgm:prSet phldrT="[文字]"/>
      <dgm:spPr/>
      <dgm:t>
        <a:bodyPr/>
        <a:lstStyle/>
        <a:p>
          <a:r>
            <a:rPr lang="zh-TW" altLang="en-US" dirty="0"/>
            <a:t>採用適當的</a:t>
          </a:r>
          <a:r>
            <a:rPr lang="en-US" altLang="zh-TW" dirty="0" err="1"/>
            <a:t>Annoation</a:t>
          </a:r>
          <a:r>
            <a:rPr lang="zh-TW" altLang="en-US" dirty="0"/>
            <a:t>進行</a:t>
          </a:r>
          <a:r>
            <a:rPr lang="en-US" altLang="zh-TW" dirty="0"/>
            <a:t>Resource</a:t>
          </a:r>
          <a:r>
            <a:rPr lang="zh-TW" altLang="en-US" dirty="0"/>
            <a:t>類別與方法標註，設定服務特徵。</a:t>
          </a:r>
        </a:p>
      </dgm:t>
    </dgm:pt>
    <dgm:pt modelId="{9CF40AC6-598E-48DC-960A-BC0D9809936D}" type="parTrans" cxnId="{6B501469-7CEA-477F-B008-74D38F19DB40}">
      <dgm:prSet/>
      <dgm:spPr/>
      <dgm:t>
        <a:bodyPr/>
        <a:lstStyle/>
        <a:p>
          <a:endParaRPr lang="zh-TW" altLang="en-US"/>
        </a:p>
      </dgm:t>
    </dgm:pt>
    <dgm:pt modelId="{320B27F7-11D4-445D-A49B-DB3264E44867}" type="sibTrans" cxnId="{6B501469-7CEA-477F-B008-74D38F19DB40}">
      <dgm:prSet/>
      <dgm:spPr/>
      <dgm:t>
        <a:bodyPr/>
        <a:lstStyle/>
        <a:p>
          <a:endParaRPr lang="zh-TW" altLang="en-US"/>
        </a:p>
      </dgm:t>
    </dgm:pt>
    <dgm:pt modelId="{E64B0BCF-E852-4EE7-A192-915093540C07}" type="pres">
      <dgm:prSet presAssocID="{21D49806-1C95-4B6F-BA59-A47350388E4F}" presName="CompostProcess" presStyleCnt="0">
        <dgm:presLayoutVars>
          <dgm:dir/>
          <dgm:resizeHandles val="exact"/>
        </dgm:presLayoutVars>
      </dgm:prSet>
      <dgm:spPr/>
    </dgm:pt>
    <dgm:pt modelId="{815F0638-2519-4555-AD58-51F0BD47FB53}" type="pres">
      <dgm:prSet presAssocID="{21D49806-1C95-4B6F-BA59-A47350388E4F}" presName="arrow" presStyleLbl="bgShp" presStyleIdx="0" presStyleCnt="1"/>
      <dgm:spPr/>
    </dgm:pt>
    <dgm:pt modelId="{B547D4D5-7F1A-4FEA-B33D-DFFDB9F74668}" type="pres">
      <dgm:prSet presAssocID="{21D49806-1C95-4B6F-BA59-A47350388E4F}" presName="linearProcess" presStyleCnt="0"/>
      <dgm:spPr/>
    </dgm:pt>
    <dgm:pt modelId="{E4A0DCB8-B6D4-4075-BAC2-C3445B1BDBFA}" type="pres">
      <dgm:prSet presAssocID="{507F839C-F64D-46E4-B6FE-A007154AC690}" presName="textNode" presStyleLbl="node1" presStyleIdx="0" presStyleCnt="3">
        <dgm:presLayoutVars>
          <dgm:bulletEnabled val="1"/>
        </dgm:presLayoutVars>
      </dgm:prSet>
      <dgm:spPr/>
    </dgm:pt>
    <dgm:pt modelId="{4EE2E9F0-EB09-4A15-B0FC-EEA6650739B0}" type="pres">
      <dgm:prSet presAssocID="{FE237E55-ACF4-44B3-B91E-85A5C364B568}" presName="sibTrans" presStyleCnt="0"/>
      <dgm:spPr/>
    </dgm:pt>
    <dgm:pt modelId="{9EB48D2A-17D8-4377-92AD-E7B2B1205B34}" type="pres">
      <dgm:prSet presAssocID="{13CD4D2F-8D54-40AC-B6ED-AFD6E0FF05F6}" presName="textNode" presStyleLbl="node1" presStyleIdx="1" presStyleCnt="3">
        <dgm:presLayoutVars>
          <dgm:bulletEnabled val="1"/>
        </dgm:presLayoutVars>
      </dgm:prSet>
      <dgm:spPr/>
    </dgm:pt>
    <dgm:pt modelId="{8115BBDF-2260-4550-9B44-A4108CCEB3DC}" type="pres">
      <dgm:prSet presAssocID="{295CD030-D3FB-4E56-885E-6FCC7594E78A}" presName="sibTrans" presStyleCnt="0"/>
      <dgm:spPr/>
    </dgm:pt>
    <dgm:pt modelId="{2EB68754-7A84-4DFC-BB0F-C5905B0F94FD}" type="pres">
      <dgm:prSet presAssocID="{ED3723E3-C107-4AF9-B60D-E2663F17F0D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796033E-0AA1-4385-849F-A5FFD1C6C1F5}" srcId="{21D49806-1C95-4B6F-BA59-A47350388E4F}" destId="{13CD4D2F-8D54-40AC-B6ED-AFD6E0FF05F6}" srcOrd="1" destOrd="0" parTransId="{1E1F2A1F-30FC-4BED-B483-0291C0A0DADA}" sibTransId="{295CD030-D3FB-4E56-885E-6FCC7594E78A}"/>
    <dgm:cxn modelId="{EB7E5161-65F8-4121-AAEE-E68E820D591C}" type="presOf" srcId="{21D49806-1C95-4B6F-BA59-A47350388E4F}" destId="{E64B0BCF-E852-4EE7-A192-915093540C07}" srcOrd="0" destOrd="0" presId="urn:microsoft.com/office/officeart/2005/8/layout/hProcess9"/>
    <dgm:cxn modelId="{6B501469-7CEA-477F-B008-74D38F19DB40}" srcId="{21D49806-1C95-4B6F-BA59-A47350388E4F}" destId="{ED3723E3-C107-4AF9-B60D-E2663F17F0D8}" srcOrd="2" destOrd="0" parTransId="{9CF40AC6-598E-48DC-960A-BC0D9809936D}" sibTransId="{320B27F7-11D4-445D-A49B-DB3264E44867}"/>
    <dgm:cxn modelId="{6DBAD39F-220A-4ECB-B9C9-F317AD014AAF}" type="presOf" srcId="{ED3723E3-C107-4AF9-B60D-E2663F17F0D8}" destId="{2EB68754-7A84-4DFC-BB0F-C5905B0F94FD}" srcOrd="0" destOrd="0" presId="urn:microsoft.com/office/officeart/2005/8/layout/hProcess9"/>
    <dgm:cxn modelId="{33C185AC-49A1-43B2-90D4-67844411EF05}" type="presOf" srcId="{507F839C-F64D-46E4-B6FE-A007154AC690}" destId="{E4A0DCB8-B6D4-4075-BAC2-C3445B1BDBFA}" srcOrd="0" destOrd="0" presId="urn:microsoft.com/office/officeart/2005/8/layout/hProcess9"/>
    <dgm:cxn modelId="{039CABEA-8F23-4083-B643-1190354EA675}" srcId="{21D49806-1C95-4B6F-BA59-A47350388E4F}" destId="{507F839C-F64D-46E4-B6FE-A007154AC690}" srcOrd="0" destOrd="0" parTransId="{3343F3EF-368E-4CDF-A5B7-EB88189680F9}" sibTransId="{FE237E55-ACF4-44B3-B91E-85A5C364B568}"/>
    <dgm:cxn modelId="{E09263EB-F8E0-4F21-B75E-F5295EF437BE}" type="presOf" srcId="{13CD4D2F-8D54-40AC-B6ED-AFD6E0FF05F6}" destId="{9EB48D2A-17D8-4377-92AD-E7B2B1205B34}" srcOrd="0" destOrd="0" presId="urn:microsoft.com/office/officeart/2005/8/layout/hProcess9"/>
    <dgm:cxn modelId="{46A8ACA9-62D4-41F6-8BAF-D358A534EEF0}" type="presParOf" srcId="{E64B0BCF-E852-4EE7-A192-915093540C07}" destId="{815F0638-2519-4555-AD58-51F0BD47FB53}" srcOrd="0" destOrd="0" presId="urn:microsoft.com/office/officeart/2005/8/layout/hProcess9"/>
    <dgm:cxn modelId="{3D6167EC-7BDA-4081-A565-C215678F2A7B}" type="presParOf" srcId="{E64B0BCF-E852-4EE7-A192-915093540C07}" destId="{B547D4D5-7F1A-4FEA-B33D-DFFDB9F74668}" srcOrd="1" destOrd="0" presId="urn:microsoft.com/office/officeart/2005/8/layout/hProcess9"/>
    <dgm:cxn modelId="{C21B8A26-55DE-465B-A93A-3CA8DA73DD46}" type="presParOf" srcId="{B547D4D5-7F1A-4FEA-B33D-DFFDB9F74668}" destId="{E4A0DCB8-B6D4-4075-BAC2-C3445B1BDBFA}" srcOrd="0" destOrd="0" presId="urn:microsoft.com/office/officeart/2005/8/layout/hProcess9"/>
    <dgm:cxn modelId="{9F759955-E3BE-4E48-8AA2-A09476459CEC}" type="presParOf" srcId="{B547D4D5-7F1A-4FEA-B33D-DFFDB9F74668}" destId="{4EE2E9F0-EB09-4A15-B0FC-EEA6650739B0}" srcOrd="1" destOrd="0" presId="urn:microsoft.com/office/officeart/2005/8/layout/hProcess9"/>
    <dgm:cxn modelId="{ED6C317B-E5FE-48DE-B5FA-74EB62858FD2}" type="presParOf" srcId="{B547D4D5-7F1A-4FEA-B33D-DFFDB9F74668}" destId="{9EB48D2A-17D8-4377-92AD-E7B2B1205B34}" srcOrd="2" destOrd="0" presId="urn:microsoft.com/office/officeart/2005/8/layout/hProcess9"/>
    <dgm:cxn modelId="{7F9C9D00-ECC3-4BFA-9034-C230209511AD}" type="presParOf" srcId="{B547D4D5-7F1A-4FEA-B33D-DFFDB9F74668}" destId="{8115BBDF-2260-4550-9B44-A4108CCEB3DC}" srcOrd="3" destOrd="0" presId="urn:microsoft.com/office/officeart/2005/8/layout/hProcess9"/>
    <dgm:cxn modelId="{BA387CEA-8E30-44ED-AE0E-16ED99CCE4BA}" type="presParOf" srcId="{B547D4D5-7F1A-4FEA-B33D-DFFDB9F74668}" destId="{2EB68754-7A84-4DFC-BB0F-C5905B0F94F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F0638-2519-4555-AD58-51F0BD47FB53}">
      <dsp:nvSpPr>
        <dsp:cNvPr id="0" name=""/>
        <dsp:cNvSpPr/>
      </dsp:nvSpPr>
      <dsp:spPr>
        <a:xfrm>
          <a:off x="605642" y="0"/>
          <a:ext cx="6863954" cy="254729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0DCB8-B6D4-4075-BAC2-C3445B1BDBFA}">
      <dsp:nvSpPr>
        <dsp:cNvPr id="0" name=""/>
        <dsp:cNvSpPr/>
      </dsp:nvSpPr>
      <dsp:spPr>
        <a:xfrm>
          <a:off x="8674" y="764189"/>
          <a:ext cx="2599217" cy="10189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規劃一個</a:t>
          </a:r>
          <a:r>
            <a:rPr lang="en-US" altLang="zh-TW" sz="1700" kern="1200" dirty="0"/>
            <a:t>REST Application</a:t>
          </a:r>
          <a:r>
            <a:rPr lang="zh-TW" altLang="en-US" sz="1700" kern="1200" dirty="0"/>
            <a:t>，注入 </a:t>
          </a:r>
          <a:r>
            <a:rPr lang="en-US" altLang="zh-TW" sz="1700" kern="1200" dirty="0"/>
            <a:t>Resource</a:t>
          </a:r>
          <a:r>
            <a:rPr lang="zh-TW" altLang="en-US" sz="1700" kern="1200" dirty="0"/>
            <a:t>配置服務使用。</a:t>
          </a:r>
        </a:p>
      </dsp:txBody>
      <dsp:txXfrm>
        <a:off x="58414" y="813929"/>
        <a:ext cx="2499737" cy="919439"/>
      </dsp:txXfrm>
    </dsp:sp>
    <dsp:sp modelId="{9EB48D2A-17D8-4377-92AD-E7B2B1205B34}">
      <dsp:nvSpPr>
        <dsp:cNvPr id="0" name=""/>
        <dsp:cNvSpPr/>
      </dsp:nvSpPr>
      <dsp:spPr>
        <a:xfrm>
          <a:off x="2738011" y="764189"/>
          <a:ext cx="2599217" cy="10189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設計</a:t>
          </a:r>
          <a:r>
            <a:rPr lang="en-US" altLang="zh-TW" sz="1700" kern="1200" dirty="0"/>
            <a:t>REST Resource</a:t>
          </a:r>
          <a:r>
            <a:rPr lang="zh-TW" altLang="en-US" sz="1700" kern="1200" dirty="0"/>
            <a:t>類別及方法，提供服務對外的端點，與服務功能。</a:t>
          </a:r>
        </a:p>
      </dsp:txBody>
      <dsp:txXfrm>
        <a:off x="2787751" y="813929"/>
        <a:ext cx="2499737" cy="919439"/>
      </dsp:txXfrm>
    </dsp:sp>
    <dsp:sp modelId="{2EB68754-7A84-4DFC-BB0F-C5905B0F94FD}">
      <dsp:nvSpPr>
        <dsp:cNvPr id="0" name=""/>
        <dsp:cNvSpPr/>
      </dsp:nvSpPr>
      <dsp:spPr>
        <a:xfrm>
          <a:off x="5467347" y="764189"/>
          <a:ext cx="2599217" cy="10189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採用適當的</a:t>
          </a:r>
          <a:r>
            <a:rPr lang="en-US" altLang="zh-TW" sz="1700" kern="1200" dirty="0" err="1"/>
            <a:t>Annoation</a:t>
          </a:r>
          <a:r>
            <a:rPr lang="zh-TW" altLang="en-US" sz="1700" kern="1200" dirty="0"/>
            <a:t>進行</a:t>
          </a:r>
          <a:r>
            <a:rPr lang="en-US" altLang="zh-TW" sz="1700" kern="1200" dirty="0"/>
            <a:t>Resource</a:t>
          </a:r>
          <a:r>
            <a:rPr lang="zh-TW" altLang="en-US" sz="1700" kern="1200" dirty="0"/>
            <a:t>類別與方法標註，設定服務特徵。</a:t>
          </a:r>
        </a:p>
      </dsp:txBody>
      <dsp:txXfrm>
        <a:off x="5517087" y="813929"/>
        <a:ext cx="2499737" cy="9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9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2962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929774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2937503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2618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696033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927609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2908250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288793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573594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018409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40383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2200677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1320642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953427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914995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79200"/>
            <a:ext cx="8229600" cy="943848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2020/10/2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560000"/>
            <a:ext cx="4038600" cy="48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408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408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6401500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6091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07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668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612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4248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150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35978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9433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6595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037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642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03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2.bin"/><Relationship Id="rId38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37" Type="http://schemas.openxmlformats.org/officeDocument/2006/relationships/image" Target="../media/image6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36" Type="http://schemas.openxmlformats.org/officeDocument/2006/relationships/image" Target="../media/image5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jpeg"/><Relationship Id="rId35" Type="http://schemas.openxmlformats.org/officeDocument/2006/relationships/image" Target="../media/image4.jpe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8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7" name="Image" r:id="rId31" imgW="13003175" imgH="9752381" progId="Photoshop.Image.10">
                  <p:embed/>
                </p:oleObj>
              </mc:Choice>
              <mc:Fallback>
                <p:oleObj name="Image" r:id="rId31" imgW="13003175" imgH="9752381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8" name="Image" r:id="rId33" imgW="1244006" imgH="2539683" progId="Photoshop.Image.10">
                  <p:embed/>
                </p:oleObj>
              </mc:Choice>
              <mc:Fallback>
                <p:oleObj name="Image" r:id="rId33" imgW="1244006" imgH="2539683" progId="Photoshop.Image.1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88" y="4724400"/>
                        <a:ext cx="785812" cy="160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35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36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37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38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Image" r:id="rId15" imgW="13003175" imgH="9752381" progId="Photoshop.Image.10">
                  <p:embed/>
                </p:oleObj>
              </mc:Choice>
              <mc:Fallback>
                <p:oleObj name="Image" r:id="rId15" imgW="13003175" imgH="9752381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REST/RESTful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2AB9E-2ADA-4E0C-AEEC-3992FBB4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1505"/>
            <a:ext cx="8229600" cy="943848"/>
          </a:xfrm>
        </p:spPr>
        <p:txBody>
          <a:bodyPr/>
          <a:lstStyle/>
          <a:p>
            <a:r>
              <a:rPr lang="en-US" altLang="zh-TW" dirty="0"/>
              <a:t>REST</a:t>
            </a:r>
            <a:r>
              <a:rPr lang="zh-TW" altLang="en-US" dirty="0"/>
              <a:t> </a:t>
            </a:r>
            <a:r>
              <a:rPr lang="en-US" altLang="zh-TW" dirty="0"/>
              <a:t>Service Resource</a:t>
            </a:r>
            <a:r>
              <a:rPr lang="zh-TW" altLang="en-US" dirty="0"/>
              <a:t>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A3C77D-2138-4F44-BC2F-68480F9A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FA3CA2-A8D0-4940-B94A-F8EAF99EC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27250"/>
            <a:ext cx="4330824" cy="360000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採用簡單的類別規劃，繼承</a:t>
            </a:r>
            <a:r>
              <a:rPr lang="en-US" altLang="zh-TW" dirty="0"/>
              <a:t>Root Class(Object)</a:t>
            </a:r>
            <a:r>
              <a:rPr lang="zh-TW" altLang="en-US" dirty="0"/>
              <a:t>，進行方法設計。</a:t>
            </a:r>
            <a:endParaRPr lang="en-US" altLang="zh-TW" dirty="0"/>
          </a:p>
          <a:p>
            <a:r>
              <a:rPr lang="en-US" altLang="zh-TW" dirty="0" err="1"/>
              <a:t>HelloService</a:t>
            </a:r>
            <a:r>
              <a:rPr lang="zh-TW" altLang="en-US" dirty="0"/>
              <a:t>簡易打招呼方法設計。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@Path</a:t>
            </a:r>
            <a:r>
              <a:rPr lang="zh-TW" altLang="en-US" dirty="0"/>
              <a:t>設定</a:t>
            </a:r>
            <a:r>
              <a:rPr lang="en-US" altLang="zh-TW" dirty="0"/>
              <a:t>Class</a:t>
            </a:r>
            <a:r>
              <a:rPr lang="zh-TW" altLang="en-US" dirty="0"/>
              <a:t>或者</a:t>
            </a:r>
            <a:r>
              <a:rPr lang="en-US" altLang="zh-TW" dirty="0"/>
              <a:t>Method</a:t>
            </a:r>
            <a:r>
              <a:rPr lang="zh-TW" altLang="en-US" dirty="0"/>
              <a:t>  </a:t>
            </a:r>
            <a:r>
              <a:rPr lang="en-US" altLang="zh-TW" dirty="0"/>
              <a:t>URI</a:t>
            </a:r>
            <a:r>
              <a:rPr lang="zh-TW" altLang="en-US" dirty="0"/>
              <a:t>目錄。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@GET/@POST/@PUT/@DELETE</a:t>
            </a:r>
            <a:r>
              <a:rPr lang="zh-TW" altLang="en-US" dirty="0"/>
              <a:t>設定傳送方法。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@Produces</a:t>
            </a:r>
            <a:r>
              <a:rPr lang="zh-TW" altLang="en-US" dirty="0"/>
              <a:t>設定回應的資料</a:t>
            </a:r>
            <a:r>
              <a:rPr lang="en-US" altLang="zh-TW" dirty="0"/>
              <a:t>Media Type(Content-Type)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88266FE-EDE3-4BD7-A8D2-7B48651B7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05320" y="2033496"/>
            <a:ext cx="3124361" cy="3587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B200F841-DEB9-4997-B32F-61238CB582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B9B24C1D-6647-4837-8C5E-FB7AE2E2F9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62A922-8972-414A-9FE0-F230EAACC9AD}"/>
              </a:ext>
            </a:extLst>
          </p:cNvPr>
          <p:cNvSpPr txBox="1"/>
          <p:nvPr/>
        </p:nvSpPr>
        <p:spPr>
          <a:xfrm>
            <a:off x="5868145" y="1664870"/>
            <a:ext cx="1765227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HelloService.java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5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844E7-97E1-49E2-87F2-AC2CF09D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8467"/>
            <a:ext cx="8229600" cy="943848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Postman</a:t>
            </a:r>
            <a:r>
              <a:rPr lang="zh-TW" altLang="en-US" dirty="0"/>
              <a:t>測試</a:t>
            </a:r>
            <a:r>
              <a:rPr lang="en-US" altLang="zh-TW" dirty="0" err="1"/>
              <a:t>HelloService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759937-4DA2-4789-8B04-F439336E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E334BA-BBE0-4F2B-81F4-EEC169F32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27250"/>
            <a:ext cx="8363272" cy="111371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URL</a:t>
            </a:r>
          </a:p>
          <a:p>
            <a:pPr lvl="1"/>
            <a:r>
              <a:rPr lang="en-US" altLang="zh-TW" dirty="0"/>
              <a:t>http://hosted:8080/mod15/</a:t>
            </a:r>
            <a:r>
              <a:rPr lang="en-US" altLang="zh-TW" dirty="0">
                <a:solidFill>
                  <a:srgbClr val="FF0000"/>
                </a:solidFill>
              </a:rPr>
              <a:t>v1/hello/helloworld</a:t>
            </a:r>
          </a:p>
          <a:p>
            <a:r>
              <a:rPr lang="zh-TW" altLang="en-US" dirty="0"/>
              <a:t>請求傳送方式</a:t>
            </a:r>
            <a:r>
              <a:rPr lang="en-US" altLang="zh-TW" dirty="0"/>
              <a:t>GET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BDAF0CA5-607F-4EEC-9098-86EBFF744B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1C959D0-A970-4D0B-B7C6-FE563BFC53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ADB13D-188A-4481-B353-E9DB0CCA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3140968"/>
            <a:ext cx="4896544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42A38C-3E7A-4B27-9AAB-473147E4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54" y="3140968"/>
            <a:ext cx="4051847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50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F0AD5-82F9-44E6-8B4E-09D62864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9861"/>
            <a:ext cx="8229600" cy="943848"/>
          </a:xfrm>
        </p:spPr>
        <p:txBody>
          <a:bodyPr/>
          <a:lstStyle/>
          <a:p>
            <a:r>
              <a:rPr lang="zh-TW" altLang="en-US" dirty="0"/>
              <a:t>採用</a:t>
            </a:r>
            <a:r>
              <a:rPr lang="en-US" altLang="zh-TW" dirty="0" err="1"/>
              <a:t>QueryString</a:t>
            </a:r>
            <a:r>
              <a:rPr lang="zh-TW" altLang="en-US" dirty="0"/>
              <a:t>傳遞資訊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264DCE-AD64-4CDC-B49F-7B938ECB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504D97-181B-48CE-83C3-CE262B7B5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2027250"/>
            <a:ext cx="4244280" cy="3600000"/>
          </a:xfrm>
        </p:spPr>
        <p:txBody>
          <a:bodyPr/>
          <a:lstStyle/>
          <a:p>
            <a:r>
              <a:rPr lang="en-US" altLang="zh-TW" dirty="0"/>
              <a:t>Resource</a:t>
            </a:r>
            <a:r>
              <a:rPr lang="zh-TW" altLang="en-US" dirty="0"/>
              <a:t>設計可採用</a:t>
            </a:r>
            <a:r>
              <a:rPr lang="en-US" altLang="zh-TW" dirty="0" err="1"/>
              <a:t>QueryString</a:t>
            </a:r>
            <a:r>
              <a:rPr lang="zh-TW" altLang="en-US" dirty="0"/>
              <a:t>方式傳遞多個參數。</a:t>
            </a:r>
            <a:endParaRPr lang="en-US" altLang="zh-TW" dirty="0"/>
          </a:p>
          <a:p>
            <a:pPr lvl="1"/>
            <a:r>
              <a:rPr lang="en-US" altLang="zh-TW" dirty="0"/>
              <a:t>http://hosted/web/xxx/xxx?</a:t>
            </a:r>
            <a:r>
              <a:rPr lang="zh-TW" altLang="en-US" dirty="0"/>
              <a:t>參數</a:t>
            </a:r>
            <a:r>
              <a:rPr lang="en-US" altLang="zh-TW" dirty="0"/>
              <a:t>=</a:t>
            </a:r>
            <a:r>
              <a:rPr lang="zh-TW" altLang="en-US" dirty="0"/>
              <a:t>值</a:t>
            </a:r>
            <a:r>
              <a:rPr lang="en-US" altLang="zh-TW" dirty="0"/>
              <a:t>&amp;...</a:t>
            </a:r>
          </a:p>
          <a:p>
            <a:r>
              <a:rPr lang="zh-TW" altLang="en-US" dirty="0"/>
              <a:t>採用</a:t>
            </a:r>
            <a:r>
              <a:rPr lang="en-US" altLang="zh-TW" dirty="0"/>
              <a:t>@</a:t>
            </a:r>
            <a:r>
              <a:rPr lang="en-US" altLang="zh-TW" dirty="0" err="1"/>
              <a:t>QueryParam</a:t>
            </a:r>
            <a:r>
              <a:rPr lang="en-US" altLang="zh-TW" dirty="0"/>
              <a:t> Annotation</a:t>
            </a:r>
            <a:r>
              <a:rPr lang="zh-TW" altLang="en-US" dirty="0"/>
              <a:t>設定。綁定在</a:t>
            </a:r>
            <a:r>
              <a:rPr lang="en-US" altLang="zh-TW" dirty="0"/>
              <a:t>Resource</a:t>
            </a:r>
            <a:r>
              <a:rPr lang="zh-TW" altLang="en-US" dirty="0"/>
              <a:t>相對的方法參數中。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4EC134D-5279-4E0C-8D9E-AE3DE76C7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76872"/>
            <a:ext cx="4038600" cy="330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68359105-9078-4974-A577-32DD70CE61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7042E2B5-4DCB-49B3-A3B6-F6D48D4CE5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7A6ED6-42CB-4502-AC83-99307CA0B6A6}"/>
              </a:ext>
            </a:extLst>
          </p:cNvPr>
          <p:cNvSpPr txBox="1"/>
          <p:nvPr/>
        </p:nvSpPr>
        <p:spPr>
          <a:xfrm>
            <a:off x="5868145" y="1907540"/>
            <a:ext cx="1765227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HelloService.java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8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1F19-E5A1-4E75-B34C-C48BD66D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7351"/>
            <a:ext cx="8229600" cy="943848"/>
          </a:xfrm>
        </p:spPr>
        <p:txBody>
          <a:bodyPr/>
          <a:lstStyle/>
          <a:p>
            <a:r>
              <a:rPr lang="zh-TW" altLang="en-US" dirty="0"/>
              <a:t>採用</a:t>
            </a:r>
            <a:r>
              <a:rPr lang="en-US" altLang="zh-TW" dirty="0"/>
              <a:t>URL Path</a:t>
            </a:r>
            <a:r>
              <a:rPr lang="zh-TW" altLang="en-US" dirty="0"/>
              <a:t>傳遞資訊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E020B1-8E18-4C9F-96A4-F445111F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AFC4D1-4A9B-46DA-ABED-A58C4C329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27250"/>
            <a:ext cx="8291264" cy="3600000"/>
          </a:xfrm>
        </p:spPr>
        <p:txBody>
          <a:bodyPr/>
          <a:lstStyle/>
          <a:p>
            <a:r>
              <a:rPr lang="en-US" altLang="zh-TW" dirty="0"/>
              <a:t>REST Service</a:t>
            </a:r>
            <a:r>
              <a:rPr lang="zh-TW" altLang="en-US" dirty="0"/>
              <a:t>可透過</a:t>
            </a:r>
            <a:r>
              <a:rPr lang="en-US" altLang="zh-TW" dirty="0"/>
              <a:t>URI Path</a:t>
            </a:r>
            <a:r>
              <a:rPr lang="zh-TW" altLang="en-US" dirty="0"/>
              <a:t>當作參數進行傳遞。</a:t>
            </a:r>
            <a:endParaRPr lang="en-US" altLang="zh-TW" dirty="0"/>
          </a:p>
          <a:p>
            <a:pPr lvl="1"/>
            <a:r>
              <a:rPr lang="en-US" altLang="zh-TW" dirty="0"/>
              <a:t>http://hosted:8080/mod15/v1/hello/gjunhello/</a:t>
            </a:r>
            <a:r>
              <a:rPr lang="en-US" altLang="zh-TW" dirty="0">
                <a:solidFill>
                  <a:srgbClr val="FF0000"/>
                </a:solidFill>
              </a:rPr>
              <a:t>{message}</a:t>
            </a:r>
            <a:r>
              <a:rPr lang="en-US" altLang="zh-TW" dirty="0"/>
              <a:t>/rawdata</a:t>
            </a:r>
          </a:p>
          <a:p>
            <a:r>
              <a:rPr lang="zh-TW" altLang="en-US" dirty="0"/>
              <a:t>可以使用</a:t>
            </a:r>
            <a:r>
              <a:rPr lang="en-US" altLang="zh-TW" dirty="0"/>
              <a:t>@</a:t>
            </a:r>
            <a:r>
              <a:rPr lang="en-US" altLang="zh-TW" dirty="0" err="1"/>
              <a:t>PathParam</a:t>
            </a:r>
            <a:r>
              <a:rPr lang="en-US" altLang="zh-TW" dirty="0"/>
              <a:t> Annotation</a:t>
            </a:r>
            <a:r>
              <a:rPr lang="zh-TW" altLang="en-US" dirty="0"/>
              <a:t>進行與</a:t>
            </a:r>
            <a:r>
              <a:rPr lang="en-US" altLang="zh-TW" dirty="0"/>
              <a:t>Method</a:t>
            </a:r>
            <a:r>
              <a:rPr lang="zh-TW" altLang="en-US" dirty="0"/>
              <a:t>參數綁定。</a:t>
            </a:r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D6F7BDAB-8BD5-40ED-8093-4174E1F024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D3F4DBEF-64A9-4477-AE68-E357F8F50C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E085C4-0416-4A5F-9CD8-E855D38F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7344816" cy="227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22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B930E-9FBE-4C65-A52F-2BE49F4E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1355"/>
            <a:ext cx="8229600" cy="943848"/>
          </a:xfrm>
        </p:spPr>
        <p:txBody>
          <a:bodyPr/>
          <a:lstStyle/>
          <a:p>
            <a:r>
              <a:rPr lang="en-US" altLang="zh-TW" dirty="0"/>
              <a:t>JSON</a:t>
            </a:r>
            <a:r>
              <a:rPr lang="zh-TW" altLang="en-US" dirty="0"/>
              <a:t>內容回應應用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3B2A8A-E9A3-47D5-A68F-22F924C1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53D0E1-646A-48F9-839C-0D048BD3C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72" y="1604788"/>
            <a:ext cx="4795000" cy="160818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直接在</a:t>
            </a:r>
            <a:r>
              <a:rPr lang="en-US" altLang="zh-TW" dirty="0"/>
              <a:t>Resource Method</a:t>
            </a:r>
            <a:r>
              <a:rPr lang="zh-TW" altLang="en-US" dirty="0"/>
              <a:t>回應</a:t>
            </a:r>
            <a:r>
              <a:rPr lang="en-US" altLang="zh-TW" dirty="0"/>
              <a:t>JavaBean</a:t>
            </a:r>
            <a:r>
              <a:rPr lang="zh-TW" altLang="en-US" dirty="0"/>
              <a:t>，交由</a:t>
            </a:r>
            <a:r>
              <a:rPr lang="en-US" altLang="zh-TW" dirty="0"/>
              <a:t>JEE Container</a:t>
            </a:r>
            <a:r>
              <a:rPr lang="zh-TW" altLang="en-US" dirty="0"/>
              <a:t>直接序列化</a:t>
            </a:r>
            <a:r>
              <a:rPr lang="en-US" altLang="zh-TW" dirty="0"/>
              <a:t>JSON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JavaBean</a:t>
            </a:r>
            <a:r>
              <a:rPr lang="zh-TW" altLang="en-US" dirty="0"/>
              <a:t>設計。</a:t>
            </a:r>
            <a:endParaRPr lang="en-US" altLang="zh-TW" dirty="0"/>
          </a:p>
          <a:p>
            <a:r>
              <a:rPr lang="en-US" altLang="zh-TW" dirty="0"/>
              <a:t>@Produces Media Type application/json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1A11ABE-8225-40C6-BD40-4D6EDEFA1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560" y="3429001"/>
            <a:ext cx="3257370" cy="2383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A7138177-55B5-4F7D-8225-18DDF8660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C68F831-8638-43A8-B3A2-312BECC1F7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655142-904C-4F4B-8E30-87619DEC0C11}"/>
              </a:ext>
            </a:extLst>
          </p:cNvPr>
          <p:cNvSpPr txBox="1"/>
          <p:nvPr/>
        </p:nvSpPr>
        <p:spPr>
          <a:xfrm>
            <a:off x="3203849" y="5336312"/>
            <a:ext cx="180019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Customers.java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EA6C2F7-7AEA-4BA9-97E8-5A99B046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59" y="2128945"/>
            <a:ext cx="3730361" cy="368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E2E79B-D69A-42B0-A2C2-C55A0223008B}"/>
              </a:ext>
            </a:extLst>
          </p:cNvPr>
          <p:cNvSpPr txBox="1"/>
          <p:nvPr/>
        </p:nvSpPr>
        <p:spPr>
          <a:xfrm>
            <a:off x="6028896" y="1849383"/>
            <a:ext cx="2292615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CustomersService.java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4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2C77C-9783-4A5D-83F0-3BFC661A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37837"/>
            <a:ext cx="8229600" cy="943848"/>
          </a:xfrm>
        </p:spPr>
        <p:txBody>
          <a:bodyPr/>
          <a:lstStyle/>
          <a:p>
            <a:r>
              <a:rPr lang="en-US" altLang="zh-TW" dirty="0"/>
              <a:t>REST Resource</a:t>
            </a:r>
            <a:r>
              <a:rPr lang="zh-TW" altLang="en-US" dirty="0"/>
              <a:t>回應</a:t>
            </a:r>
            <a:r>
              <a:rPr lang="en-US" altLang="zh-TW" dirty="0"/>
              <a:t>JSON</a:t>
            </a:r>
            <a:r>
              <a:rPr lang="zh-TW" altLang="en-US" dirty="0"/>
              <a:t>示範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96ED99-4834-4989-B4CA-5EC1A104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AB9859-9C56-4C08-8CE4-8BF62EE58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27250"/>
            <a:ext cx="7715200" cy="969702"/>
          </a:xfrm>
        </p:spPr>
        <p:txBody>
          <a:bodyPr/>
          <a:lstStyle/>
          <a:p>
            <a:r>
              <a:rPr lang="zh-TW" altLang="en-US" dirty="0"/>
              <a:t>採用</a:t>
            </a:r>
            <a:r>
              <a:rPr lang="en-US" altLang="zh-TW" dirty="0" err="1"/>
              <a:t>PostMan</a:t>
            </a:r>
            <a:r>
              <a:rPr lang="zh-TW" altLang="en-US" dirty="0"/>
              <a:t>進行測試</a:t>
            </a:r>
            <a:endParaRPr lang="en-US" altLang="zh-TW" dirty="0"/>
          </a:p>
          <a:p>
            <a:r>
              <a:rPr lang="en-US" altLang="zh-TW" dirty="0"/>
              <a:t>http://localhost:8080/mod15/v1/customers/getcustomers</a:t>
            </a:r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79CC48A6-0207-4735-AC4E-EA1B7BC617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043C5DB-F3DA-4656-A36E-7459C03901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B403284-A879-46DE-B0B3-059A5B73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852937"/>
            <a:ext cx="5424120" cy="297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006696-181C-4342-BDB3-666C5723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357" y="3822638"/>
            <a:ext cx="3795679" cy="19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33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5DD1F-412E-4415-81C5-A239D104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2" y="932928"/>
            <a:ext cx="8229600" cy="943848"/>
          </a:xfrm>
        </p:spPr>
        <p:txBody>
          <a:bodyPr/>
          <a:lstStyle/>
          <a:p>
            <a:r>
              <a:rPr lang="en-US" altLang="zh-TW" dirty="0"/>
              <a:t>POST JSON to REST Service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626489-2F4B-4781-BBB8-0B2E97A5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334DDB-A3FD-4D0C-BB03-C825F28BB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27250"/>
            <a:ext cx="4038600" cy="1761790"/>
          </a:xfrm>
        </p:spPr>
        <p:txBody>
          <a:bodyPr>
            <a:normAutofit fontScale="92500"/>
          </a:bodyPr>
          <a:lstStyle/>
          <a:p>
            <a:r>
              <a:rPr lang="zh-TW" altLang="en-US" dirty="0"/>
              <a:t>採用</a:t>
            </a:r>
            <a:r>
              <a:rPr lang="en-US" altLang="zh-TW" dirty="0"/>
              <a:t>@Consumes Annotation</a:t>
            </a:r>
            <a:r>
              <a:rPr lang="zh-TW" altLang="en-US" dirty="0"/>
              <a:t>描述傳送進來的資料格式</a:t>
            </a:r>
            <a:r>
              <a:rPr lang="en-US" altLang="zh-TW" dirty="0"/>
              <a:t>(Media Type)</a:t>
            </a:r>
          </a:p>
          <a:p>
            <a:r>
              <a:rPr lang="zh-TW" altLang="en-US" dirty="0"/>
              <a:t>直接設定</a:t>
            </a:r>
            <a:r>
              <a:rPr lang="en-US" altLang="zh-TW" dirty="0"/>
              <a:t>JavaBean</a:t>
            </a:r>
            <a:r>
              <a:rPr lang="zh-TW" altLang="en-US" dirty="0"/>
              <a:t>類別類型參數，透過</a:t>
            </a:r>
            <a:r>
              <a:rPr lang="en-US" altLang="zh-TW" dirty="0"/>
              <a:t>JEE Container</a:t>
            </a:r>
            <a:r>
              <a:rPr lang="zh-TW" altLang="en-US" dirty="0"/>
              <a:t>直接反序列化物件。</a:t>
            </a:r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E1DEBF7-1CBB-48C8-827A-A645E4E5A0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0C619AAD-CFEC-4B9B-9C3C-C1098143E9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9E8600-A37B-4172-9177-C5471971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01756"/>
            <a:ext cx="3312368" cy="2108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CB4DA43-1FF3-4661-80C7-61B440799847}"/>
              </a:ext>
            </a:extLst>
          </p:cNvPr>
          <p:cNvSpPr txBox="1"/>
          <p:nvPr/>
        </p:nvSpPr>
        <p:spPr>
          <a:xfrm>
            <a:off x="2627784" y="3524041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Message.java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8ECDE6C-DFA9-4838-9046-5F1CD9AA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88" y="2161783"/>
            <a:ext cx="4317084" cy="351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7E606-FA89-4501-BEBF-ED1741A6CB7C}"/>
              </a:ext>
            </a:extLst>
          </p:cNvPr>
          <p:cNvSpPr txBox="1"/>
          <p:nvPr/>
        </p:nvSpPr>
        <p:spPr>
          <a:xfrm>
            <a:off x="6028896" y="1977117"/>
            <a:ext cx="2292615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CustomersService.java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7BFFE-986D-4625-B294-4DDA0AE3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5688"/>
            <a:ext cx="8229600" cy="943848"/>
          </a:xfrm>
        </p:spPr>
        <p:txBody>
          <a:bodyPr/>
          <a:lstStyle/>
          <a:p>
            <a:r>
              <a:rPr lang="zh-TW" altLang="en-US" dirty="0"/>
              <a:t>上傳</a:t>
            </a:r>
            <a:r>
              <a:rPr lang="en-US" altLang="zh-TW" dirty="0"/>
              <a:t>JSON</a:t>
            </a:r>
            <a:r>
              <a:rPr lang="zh-TW" altLang="en-US" dirty="0"/>
              <a:t>文件應用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C888B8-47AD-429C-9E07-C440F539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096D0A-9A23-40E3-803B-14E7818F2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849536"/>
            <a:ext cx="8610835" cy="1617774"/>
          </a:xfrm>
        </p:spPr>
        <p:txBody>
          <a:bodyPr/>
          <a:lstStyle/>
          <a:p>
            <a:r>
              <a:rPr lang="zh-TW" altLang="en-US" dirty="0"/>
              <a:t>採用</a:t>
            </a:r>
            <a:r>
              <a:rPr lang="en-US" altLang="zh-TW" dirty="0" err="1"/>
              <a:t>PostMan</a:t>
            </a:r>
            <a:r>
              <a:rPr lang="zh-TW" altLang="en-US" dirty="0"/>
              <a:t>前端工具進行測試</a:t>
            </a:r>
            <a:endParaRPr lang="en-US" altLang="zh-TW" dirty="0"/>
          </a:p>
          <a:p>
            <a:r>
              <a:rPr lang="zh-TW" altLang="en-US" dirty="0"/>
              <a:t>設定</a:t>
            </a:r>
            <a:r>
              <a:rPr lang="en-US" altLang="zh-TW" dirty="0"/>
              <a:t>Body</a:t>
            </a:r>
            <a:r>
              <a:rPr lang="zh-TW" altLang="en-US" dirty="0"/>
              <a:t>為</a:t>
            </a:r>
            <a:r>
              <a:rPr lang="en-US" altLang="zh-TW" dirty="0"/>
              <a:t>Raw Data</a:t>
            </a:r>
          </a:p>
          <a:p>
            <a:r>
              <a:rPr lang="zh-TW" altLang="en-US" dirty="0"/>
              <a:t>並且設定</a:t>
            </a:r>
            <a:r>
              <a:rPr lang="en-US" altLang="zh-TW" dirty="0"/>
              <a:t>Request</a:t>
            </a:r>
            <a:r>
              <a:rPr lang="zh-TW" altLang="en-US" dirty="0"/>
              <a:t>  </a:t>
            </a:r>
            <a:r>
              <a:rPr lang="en-US" altLang="zh-TW" dirty="0"/>
              <a:t>Header </a:t>
            </a:r>
            <a:r>
              <a:rPr lang="en-US" altLang="zh-TW" dirty="0" err="1"/>
              <a:t>Content-Type:application</a:t>
            </a:r>
            <a:r>
              <a:rPr lang="en-US" altLang="zh-TW" dirty="0"/>
              <a:t>/json</a:t>
            </a:r>
          </a:p>
          <a:p>
            <a:r>
              <a:rPr lang="zh-TW" altLang="en-US" dirty="0"/>
              <a:t>採用</a:t>
            </a:r>
            <a:r>
              <a:rPr lang="en-US" altLang="zh-TW" dirty="0"/>
              <a:t>Request Method</a:t>
            </a:r>
            <a:r>
              <a:rPr lang="zh-TW" altLang="en-US" dirty="0"/>
              <a:t>為</a:t>
            </a:r>
            <a:r>
              <a:rPr lang="en-US" altLang="zh-TW" dirty="0"/>
              <a:t>POST</a:t>
            </a:r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F21BF370-EC6B-4E60-9769-B906AA5B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A361104-FAF4-49CE-84FA-BAB571E253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4784CC-565D-4C5C-9677-218222F2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58328"/>
            <a:ext cx="5040560" cy="181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797DDA6-484F-40CB-93BE-148C75D6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5" y="4802406"/>
            <a:ext cx="3271899" cy="1171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39A82D-7CA7-4AF3-A528-F3413209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093614"/>
            <a:ext cx="3415915" cy="1587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19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C76EA4-42AB-4375-B6D2-0CD70271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943848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452072-29AA-48A1-BBF7-31D66178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4703F89-6030-4630-90C9-9DE3D3029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9632" y="2133936"/>
            <a:ext cx="7128792" cy="3338106"/>
          </a:xfrm>
          <a:prstGeom prst="rect">
            <a:avLst/>
          </a:prstGeom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73E54BE3-7696-4FEB-9143-FD8B4A7194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BB11C59F-10B6-46F4-BC3F-BB0FC8D514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653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CC5993-656B-43D5-B291-DD5B22B1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8948"/>
            <a:ext cx="8229600" cy="94384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抽象</a:t>
            </a:r>
            <a:r>
              <a:rPr lang="en-US" altLang="zh-TW" dirty="0"/>
              <a:t>Response</a:t>
            </a:r>
            <a:r>
              <a:rPr lang="zh-TW" altLang="en-US" dirty="0"/>
              <a:t>物件應用</a:t>
            </a:r>
            <a:r>
              <a:rPr lang="en-US" altLang="zh-TW" dirty="0"/>
              <a:t>-1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81E296-6B26-43EA-9157-BCD29083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95615C-13C9-4F6F-8325-CD25DF139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988840"/>
            <a:ext cx="4104456" cy="3600000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透過</a:t>
            </a:r>
            <a:r>
              <a:rPr lang="en-US" altLang="zh-TW" dirty="0"/>
              <a:t>Response</a:t>
            </a:r>
            <a:r>
              <a:rPr lang="zh-TW" altLang="en-US" dirty="0"/>
              <a:t>物件回應資訊，優勢可以確定</a:t>
            </a:r>
            <a:r>
              <a:rPr lang="en-US" altLang="zh-TW" dirty="0"/>
              <a:t>Http </a:t>
            </a:r>
            <a:r>
              <a:rPr lang="en-US" altLang="zh-TW" dirty="0" err="1"/>
              <a:t>Statuscode</a:t>
            </a:r>
            <a:r>
              <a:rPr lang="zh-TW" altLang="en-US" dirty="0"/>
              <a:t>等資訊。</a:t>
            </a:r>
            <a:endParaRPr lang="en-US" altLang="zh-TW" dirty="0"/>
          </a:p>
          <a:p>
            <a:r>
              <a:rPr lang="zh-TW" altLang="en-US" dirty="0"/>
              <a:t>可以因應</a:t>
            </a:r>
            <a:r>
              <a:rPr lang="en-US" altLang="zh-TW" dirty="0"/>
              <a:t>REST Service</a:t>
            </a:r>
            <a:r>
              <a:rPr lang="zh-TW" altLang="en-US" dirty="0"/>
              <a:t>例外處理時，回應自訂符合標準的</a:t>
            </a:r>
            <a:r>
              <a:rPr lang="en-US" altLang="zh-TW" dirty="0" err="1"/>
              <a:t>StatusCode</a:t>
            </a:r>
            <a:r>
              <a:rPr lang="zh-TW" altLang="en-US" dirty="0"/>
              <a:t>與訊息到前端。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Response</a:t>
            </a:r>
            <a:r>
              <a:rPr lang="zh-TW" altLang="en-US" dirty="0"/>
              <a:t>回應</a:t>
            </a:r>
            <a:r>
              <a:rPr lang="en-US" altLang="zh-TW" dirty="0"/>
              <a:t>,</a:t>
            </a:r>
            <a:r>
              <a:rPr lang="zh-TW" altLang="en-US" dirty="0"/>
              <a:t>可以調用不同的回應</a:t>
            </a:r>
            <a:r>
              <a:rPr lang="en-US" altLang="zh-TW" dirty="0"/>
              <a:t>JSON</a:t>
            </a:r>
            <a:r>
              <a:rPr lang="zh-TW" altLang="en-US" dirty="0"/>
              <a:t>格式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/>
              <a:t>Response</a:t>
            </a:r>
            <a:r>
              <a:rPr lang="zh-TW" altLang="en-US" dirty="0"/>
              <a:t>回應可以針對</a:t>
            </a:r>
            <a:r>
              <a:rPr lang="en-US" altLang="zh-TW" dirty="0"/>
              <a:t>HTTP</a:t>
            </a:r>
            <a:r>
              <a:rPr lang="zh-TW" altLang="en-US" dirty="0"/>
              <a:t>協定設定前置作業的設定，如</a:t>
            </a:r>
            <a:r>
              <a:rPr lang="en-US" altLang="zh-TW" dirty="0"/>
              <a:t>Header/Cookie</a:t>
            </a:r>
            <a:r>
              <a:rPr lang="zh-TW" altLang="en-US" dirty="0"/>
              <a:t>等。</a:t>
            </a:r>
            <a:endParaRPr lang="en-US" altLang="zh-TW" dirty="0"/>
          </a:p>
          <a:p>
            <a:r>
              <a:rPr lang="zh-TW" altLang="en-US" dirty="0"/>
              <a:t>情境題</a:t>
            </a:r>
            <a:endParaRPr lang="en-US" altLang="zh-TW" dirty="0"/>
          </a:p>
          <a:p>
            <a:pPr lvl="1"/>
            <a:r>
              <a:rPr lang="zh-TW" altLang="en-US" dirty="0"/>
              <a:t>如果查詢客戶沒有傳遞</a:t>
            </a:r>
            <a:r>
              <a:rPr lang="en-US" altLang="zh-TW" dirty="0"/>
              <a:t>Key</a:t>
            </a:r>
            <a:r>
              <a:rPr lang="zh-TW" altLang="en-US" dirty="0"/>
              <a:t>進來，則回應</a:t>
            </a:r>
            <a:r>
              <a:rPr lang="en-US" altLang="zh-TW" dirty="0"/>
              <a:t>400</a:t>
            </a:r>
            <a:r>
              <a:rPr lang="zh-TW" altLang="en-US" dirty="0"/>
              <a:t>狀態碼</a:t>
            </a:r>
            <a:r>
              <a:rPr lang="en-US" altLang="zh-TW" dirty="0"/>
              <a:t>,</a:t>
            </a:r>
            <a:r>
              <a:rPr lang="zh-TW" altLang="en-US" dirty="0"/>
              <a:t>且回應</a:t>
            </a:r>
            <a:r>
              <a:rPr lang="en-US" altLang="zh-TW" dirty="0"/>
              <a:t>Message</a:t>
            </a:r>
            <a:r>
              <a:rPr lang="zh-TW" altLang="en-US" dirty="0"/>
              <a:t>物件序列化</a:t>
            </a:r>
            <a:r>
              <a:rPr lang="en-US" altLang="zh-TW" dirty="0"/>
              <a:t>JSON</a:t>
            </a:r>
            <a:r>
              <a:rPr lang="zh-TW" altLang="en-US" dirty="0"/>
              <a:t>文件格式。</a:t>
            </a:r>
            <a:endParaRPr lang="en-US" altLang="zh-TW" dirty="0"/>
          </a:p>
          <a:p>
            <a:pPr lvl="1"/>
            <a:r>
              <a:rPr lang="zh-TW" altLang="en-US" dirty="0"/>
              <a:t>如果傳遞</a:t>
            </a:r>
            <a:r>
              <a:rPr lang="en-US" altLang="zh-TW" dirty="0"/>
              <a:t>Key</a:t>
            </a:r>
            <a:r>
              <a:rPr lang="zh-TW" altLang="en-US" dirty="0"/>
              <a:t>之後，則產生</a:t>
            </a:r>
            <a:r>
              <a:rPr lang="en-US" altLang="zh-TW" dirty="0"/>
              <a:t>Customers</a:t>
            </a:r>
            <a:r>
              <a:rPr lang="zh-TW" altLang="en-US" dirty="0"/>
              <a:t>物件序列化回應</a:t>
            </a:r>
            <a:r>
              <a:rPr lang="en-US" altLang="zh-TW" dirty="0"/>
              <a:t>Status code -200</a:t>
            </a:r>
            <a:r>
              <a:rPr lang="zh-TW" altLang="en-US" dirty="0"/>
              <a:t>訊息。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5CB623B-7338-4682-9FE4-66A95ED873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9992" y="2132604"/>
            <a:ext cx="4464496" cy="3384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49CB764-6BE4-437D-9DBC-1489ACFE15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16CC9046-3D8E-4755-B5D7-1699AFC3F7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E04705-1A74-4D25-8691-83FED8BF28EB}"/>
              </a:ext>
            </a:extLst>
          </p:cNvPr>
          <p:cNvSpPr txBox="1"/>
          <p:nvPr/>
        </p:nvSpPr>
        <p:spPr>
          <a:xfrm>
            <a:off x="6023073" y="1860515"/>
            <a:ext cx="2292615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CustomersService.java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7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914F7-4CB8-4115-B2F7-C16B48FF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32" y="758422"/>
            <a:ext cx="8229600" cy="9438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REST/RESTful</a:t>
            </a:r>
            <a:r>
              <a:rPr lang="zh-TW" altLang="zh-TW" dirty="0"/>
              <a:t>軟體風格架構應用</a:t>
            </a:r>
            <a:br>
              <a:rPr lang="zh-TW" altLang="zh-TW" dirty="0"/>
            </a:b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B8705B-0F40-4ABD-B09C-A5C2998D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79CFA1-2E98-47AA-B6E6-D7C4205D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02270"/>
            <a:ext cx="8291264" cy="2193838"/>
          </a:xfrm>
        </p:spPr>
        <p:txBody>
          <a:bodyPr>
            <a:normAutofit fontScale="92500" lnSpcReduction="10000"/>
          </a:bodyPr>
          <a:lstStyle/>
          <a:p>
            <a:pPr marL="347472" indent="-347472">
              <a:spcBef>
                <a:spcPts val="0"/>
              </a:spcBef>
              <a:buSzTx/>
              <a:buFont typeface="Wingdings" panose="05000000000000000000" pitchFamily="2" charset="2"/>
              <a:buChar char="l"/>
            </a:pPr>
            <a:r>
              <a:rPr lang="en-US" altLang="zh-TW" b="1" dirty="0"/>
              <a:t>Representational State Transfer</a:t>
            </a:r>
            <a:r>
              <a:rPr lang="zh-TW" altLang="en-US" dirty="0"/>
              <a:t>，縮寫：</a:t>
            </a:r>
            <a:r>
              <a:rPr lang="en-US" altLang="zh-TW" b="1" dirty="0"/>
              <a:t>REST</a:t>
            </a:r>
            <a:r>
              <a:rPr lang="zh-TW" altLang="en-US" b="1" dirty="0"/>
              <a:t>，</a:t>
            </a:r>
            <a:r>
              <a:rPr lang="zh-TW" altLang="en-US" dirty="0"/>
              <a:t>是</a:t>
            </a:r>
            <a:r>
              <a:rPr lang="en-US" altLang="zh-TW" dirty="0"/>
              <a:t>Roy Thomas Fielding</a:t>
            </a:r>
            <a:r>
              <a:rPr lang="zh-TW" altLang="en-US" dirty="0"/>
              <a:t>博士於</a:t>
            </a:r>
            <a:r>
              <a:rPr lang="en-US" altLang="zh-TW" dirty="0"/>
              <a:t>2000</a:t>
            </a:r>
            <a:r>
              <a:rPr lang="zh-TW" altLang="en-US" dirty="0"/>
              <a:t>年在他的博士論文中提出來的一種全球資訊網軟體架構風格。</a:t>
            </a:r>
            <a:endParaRPr lang="en-US" altLang="zh-TW" dirty="0"/>
          </a:p>
          <a:p>
            <a:pPr marL="347472" indent="-347472">
              <a:spcBef>
                <a:spcPts val="0"/>
              </a:spcBef>
              <a:buSzTx/>
              <a:buFont typeface="Wingdings" panose="05000000000000000000" pitchFamily="2" charset="2"/>
              <a:buChar char="l"/>
            </a:pPr>
            <a:r>
              <a:rPr lang="zh-TW" altLang="en-US" dirty="0"/>
              <a:t>目的是便於不同軟體</a:t>
            </a:r>
            <a:r>
              <a:rPr lang="en-US" altLang="zh-TW" dirty="0"/>
              <a:t>/</a:t>
            </a:r>
            <a:r>
              <a:rPr lang="zh-TW" altLang="en-US" dirty="0"/>
              <a:t>程式在網路（例如網際網路）中互相傳遞資訊。</a:t>
            </a:r>
            <a:endParaRPr lang="en-US" altLang="zh-TW" dirty="0"/>
          </a:p>
          <a:p>
            <a:pPr marL="347472" indent="-347472">
              <a:spcBef>
                <a:spcPts val="0"/>
              </a:spcBef>
              <a:buSzTx/>
              <a:buFont typeface="Wingdings" panose="05000000000000000000" pitchFamily="2" charset="2"/>
              <a:buChar char="l"/>
            </a:pPr>
            <a:r>
              <a:rPr lang="zh-TW" altLang="en-US" dirty="0"/>
              <a:t>採用於</a:t>
            </a:r>
            <a:r>
              <a:rPr lang="en-US" altLang="zh-TW" dirty="0"/>
              <a:t>HTTP</a:t>
            </a:r>
            <a:r>
              <a:rPr lang="zh-TW" altLang="en-US" dirty="0"/>
              <a:t>通訊協定之上的一組約束和屬性，是一種設計提供全球資訊網絡服務的軟體構建風格。</a:t>
            </a:r>
            <a:endParaRPr lang="en-US" altLang="zh-TW" dirty="0"/>
          </a:p>
          <a:p>
            <a:pPr marL="347472" indent="-347472">
              <a:spcBef>
                <a:spcPts val="0"/>
              </a:spcBef>
              <a:buSzTx/>
              <a:buFont typeface="Wingdings" panose="05000000000000000000" pitchFamily="2" charset="2"/>
              <a:buChar char="l"/>
            </a:pPr>
            <a:r>
              <a:rPr lang="zh-TW" altLang="en-US" dirty="0"/>
              <a:t>符合或相容於這種架構風格</a:t>
            </a:r>
            <a:r>
              <a:rPr lang="en-US" altLang="zh-TW" dirty="0"/>
              <a:t>(</a:t>
            </a:r>
            <a:r>
              <a:rPr lang="zh-TW" altLang="en-US" dirty="0"/>
              <a:t>簡稱為 </a:t>
            </a:r>
            <a:r>
              <a:rPr lang="en-US" altLang="zh-TW" dirty="0"/>
              <a:t>REST </a:t>
            </a:r>
            <a:r>
              <a:rPr lang="zh-TW" altLang="en-US" dirty="0"/>
              <a:t>或 </a:t>
            </a:r>
            <a:r>
              <a:rPr lang="en-US" altLang="zh-TW" dirty="0"/>
              <a:t>RESTful)</a:t>
            </a:r>
            <a:r>
              <a:rPr lang="zh-TW" altLang="en-US" dirty="0"/>
              <a:t>的網路服務，允許用戶端發出以</a:t>
            </a:r>
            <a:r>
              <a:rPr lang="en-US" altLang="zh-TW" dirty="0"/>
              <a:t>URI</a:t>
            </a:r>
            <a:r>
              <a:rPr lang="zh-TW" altLang="en-US" dirty="0"/>
              <a:t>存取和操作網路資源的請求，而與預先定義好的無狀態操作集一致化。</a:t>
            </a:r>
            <a:endParaRPr lang="zh-TW" altLang="zh-TW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D42FEF26-B98B-4956-AF62-ADFA14700F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12C6FD19-0C71-4853-9991-378EA02FE3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3536C91-F544-4F08-8877-F8F830FFE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489153"/>
              </p:ext>
            </p:extLst>
          </p:nvPr>
        </p:nvGraphicFramePr>
        <p:xfrm>
          <a:off x="2411760" y="3978205"/>
          <a:ext cx="4752528" cy="226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083836146"/>
                    </a:ext>
                  </a:extLst>
                </a:gridCol>
              </a:tblGrid>
              <a:tr h="323860">
                <a:tc>
                  <a:txBody>
                    <a:bodyPr/>
                    <a:lstStyle/>
                    <a:p>
                      <a:r>
                        <a:rPr lang="en-US" altLang="zh-TW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</a:t>
                      </a:r>
                      <a:r>
                        <a:rPr lang="zh-TW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架構的限制條件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3008"/>
                  </a:ext>
                </a:extLst>
              </a:tr>
              <a:tr h="323860">
                <a:tc>
                  <a:txBody>
                    <a:bodyPr/>
                    <a:lstStyle/>
                    <a:p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客戶端</a:t>
                      </a:r>
                      <a:r>
                        <a:rPr lang="en-US" altLang="zh-TW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伺服器（</a:t>
                      </a:r>
                      <a:r>
                        <a:rPr lang="en-US" altLang="zh-TW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14651"/>
                  </a:ext>
                </a:extLst>
              </a:tr>
              <a:tr h="323860">
                <a:tc>
                  <a:txBody>
                    <a:bodyPr/>
                    <a:lstStyle/>
                    <a:p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無狀態（</a:t>
                      </a:r>
                      <a:r>
                        <a:rPr lang="en-US" altLang="zh-TW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Stateless</a:t>
                      </a:r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74838"/>
                  </a:ext>
                </a:extLst>
              </a:tr>
              <a:tr h="323860">
                <a:tc>
                  <a:txBody>
                    <a:bodyPr/>
                    <a:lstStyle/>
                    <a:p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快取（</a:t>
                      </a:r>
                      <a:r>
                        <a:rPr lang="en-US" altLang="zh-TW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Cacheability</a:t>
                      </a:r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7040"/>
                  </a:ext>
                </a:extLst>
              </a:tr>
              <a:tr h="323860">
                <a:tc>
                  <a:txBody>
                    <a:bodyPr/>
                    <a:lstStyle/>
                    <a:p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統一介面（</a:t>
                      </a:r>
                      <a:r>
                        <a:rPr lang="en-US" altLang="zh-TW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Uniform Interface</a:t>
                      </a:r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97095"/>
                  </a:ext>
                </a:extLst>
              </a:tr>
              <a:tr h="323860">
                <a:tc>
                  <a:txBody>
                    <a:bodyPr/>
                    <a:lstStyle/>
                    <a:p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分層系統（</a:t>
                      </a:r>
                      <a:r>
                        <a:rPr lang="en-US" altLang="zh-TW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Layered System</a:t>
                      </a:r>
                      <a:r>
                        <a:rPr lang="zh-TW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76194"/>
                  </a:ext>
                </a:extLst>
              </a:tr>
              <a:tr h="32386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Code-On-Demand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6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55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7913C-30A1-4941-A9D7-7AC7DCBF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7810"/>
            <a:ext cx="8229600" cy="943848"/>
          </a:xfrm>
        </p:spPr>
        <p:txBody>
          <a:bodyPr/>
          <a:lstStyle/>
          <a:p>
            <a:r>
              <a:rPr lang="zh-TW" altLang="en-US" dirty="0"/>
              <a:t>抽象</a:t>
            </a:r>
            <a:r>
              <a:rPr lang="en-US" altLang="zh-TW" dirty="0"/>
              <a:t>Response</a:t>
            </a:r>
            <a:r>
              <a:rPr lang="zh-TW" altLang="en-US" dirty="0"/>
              <a:t>物件應用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1A8F83-7DE2-42D0-A060-4A423D67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2E5FD19-4C01-400A-81E1-B1A5967911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1920" y="1772816"/>
            <a:ext cx="5040560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076D725E-1743-46AC-895E-86A28D8D97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F5AAA52D-9BF0-4C5D-A09B-32DAEA01EB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3DBFD2A-47CC-4F3A-B8C7-D6708D00D2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9512" y="1853760"/>
            <a:ext cx="3528392" cy="178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F25B8C5-6B19-468C-8D95-D0BD9089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640146"/>
            <a:ext cx="5040560" cy="223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21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DD146-F2B1-D642-B8F2-22FDA227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JQuery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A298A6-B457-E147-ADA9-10A7399FA130}"/>
              </a:ext>
            </a:extLst>
          </p:cNvPr>
          <p:cNvSpPr/>
          <p:nvPr/>
        </p:nvSpPr>
        <p:spPr>
          <a:xfrm>
            <a:off x="395288" y="1916832"/>
            <a:ext cx="8129573" cy="452431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/>
              <a:t>&lt;script </a:t>
            </a:r>
            <a:r>
              <a:rPr lang="en" altLang="zh-TW" dirty="0" err="1"/>
              <a:t>src</a:t>
            </a:r>
            <a:r>
              <a:rPr lang="en" altLang="zh-TW" dirty="0"/>
              <a:t>="https://</a:t>
            </a:r>
            <a:r>
              <a:rPr lang="en" altLang="zh-TW" dirty="0" err="1"/>
              <a:t>ajax.aspnetcdn.com</a:t>
            </a:r>
            <a:r>
              <a:rPr lang="en" altLang="zh-TW" dirty="0"/>
              <a:t>/ajax/jQuery/jquery-3.4.1.min.js"&gt;&lt;/script&gt;</a:t>
            </a:r>
          </a:p>
          <a:p>
            <a:r>
              <a:rPr lang="en" altLang="zh-TW" dirty="0"/>
              <a:t>&lt;script&gt;</a:t>
            </a:r>
            <a:br>
              <a:rPr lang="en" altLang="zh-TW" dirty="0"/>
            </a:br>
            <a:r>
              <a:rPr lang="en" altLang="zh-TW" dirty="0"/>
              <a:t>    function update(id) { </a:t>
            </a:r>
          </a:p>
          <a:p>
            <a:r>
              <a:rPr lang="en" altLang="zh-TW" dirty="0"/>
              <a:t>        var </a:t>
            </a:r>
            <a:r>
              <a:rPr lang="en" altLang="zh-TW" dirty="0" err="1"/>
              <a:t>url</a:t>
            </a:r>
            <a:r>
              <a:rPr lang="en" altLang="zh-TW" dirty="0"/>
              <a:t> = './rest/hellos/’ + id;</a:t>
            </a:r>
          </a:p>
          <a:p>
            <a:r>
              <a:rPr lang="en" altLang="zh-TW" dirty="0"/>
              <a:t>        var data = $('form').serialize(); </a:t>
            </a:r>
          </a:p>
          <a:p>
            <a:r>
              <a:rPr lang="en" altLang="zh-TW" dirty="0"/>
              <a:t>        $.ajax({ </a:t>
            </a:r>
          </a:p>
          <a:p>
            <a:r>
              <a:rPr lang="en" altLang="zh-TW" dirty="0"/>
              <a:t>            </a:t>
            </a:r>
            <a:r>
              <a:rPr lang="en" altLang="zh-TW" dirty="0" err="1"/>
              <a:t>url</a:t>
            </a:r>
            <a:r>
              <a:rPr lang="en" altLang="zh-TW" dirty="0"/>
              <a:t>: </a:t>
            </a:r>
            <a:r>
              <a:rPr lang="en" altLang="zh-TW" dirty="0" err="1"/>
              <a:t>url</a:t>
            </a:r>
            <a:r>
              <a:rPr lang="en" altLang="zh-TW" dirty="0"/>
              <a:t>, </a:t>
            </a:r>
          </a:p>
          <a:p>
            <a:r>
              <a:rPr lang="en" altLang="zh-TW" dirty="0"/>
              <a:t>            type: 'PUT’, </a:t>
            </a:r>
          </a:p>
          <a:p>
            <a:r>
              <a:rPr lang="en" altLang="zh-TW" dirty="0"/>
              <a:t>            data: data, </a:t>
            </a:r>
          </a:p>
          <a:p>
            <a:r>
              <a:rPr lang="en" altLang="zh-TW" dirty="0"/>
              <a:t>            success: function (result) { </a:t>
            </a:r>
          </a:p>
          <a:p>
            <a:r>
              <a:rPr lang="en" altLang="zh-TW" dirty="0"/>
              <a:t>                </a:t>
            </a:r>
            <a:r>
              <a:rPr lang="en" altLang="zh-TW" dirty="0" err="1"/>
              <a:t>console.log</a:t>
            </a:r>
            <a:r>
              <a:rPr lang="en" altLang="zh-TW" dirty="0"/>
              <a:t>(result) </a:t>
            </a:r>
          </a:p>
          <a:p>
            <a:r>
              <a:rPr lang="en" altLang="zh-TW" dirty="0"/>
              <a:t>            },</a:t>
            </a:r>
          </a:p>
          <a:p>
            <a:r>
              <a:rPr lang="en" altLang="zh-TW" dirty="0"/>
              <a:t>            error: function (</a:t>
            </a:r>
            <a:r>
              <a:rPr lang="en" altLang="zh-TW" dirty="0" err="1"/>
              <a:t>xhr</a:t>
            </a:r>
            <a:r>
              <a:rPr lang="en" altLang="zh-TW" dirty="0"/>
              <a:t>, </a:t>
            </a:r>
            <a:r>
              <a:rPr lang="en" altLang="zh-TW" dirty="0" err="1"/>
              <a:t>textStatus</a:t>
            </a:r>
            <a:r>
              <a:rPr lang="en" altLang="zh-TW" dirty="0"/>
              <a:t>, </a:t>
            </a:r>
            <a:r>
              <a:rPr lang="en" altLang="zh-TW" dirty="0" err="1"/>
              <a:t>errorThrown</a:t>
            </a:r>
            <a:r>
              <a:rPr lang="en" altLang="zh-TW" dirty="0"/>
              <a:t>) {</a:t>
            </a:r>
          </a:p>
          <a:p>
            <a:r>
              <a:rPr lang="en" altLang="zh-TW" dirty="0"/>
              <a:t>    </a:t>
            </a:r>
          </a:p>
          <a:p>
            <a:r>
              <a:rPr lang="en" altLang="zh-TW" dirty="0"/>
              <a:t>            },</a:t>
            </a:r>
          </a:p>
          <a:p>
            <a:r>
              <a:rPr lang="en" altLang="zh-TW" dirty="0"/>
              <a:t>         }); </a:t>
            </a:r>
          </a:p>
          <a:p>
            <a:r>
              <a:rPr lang="en" altLang="zh-TW" dirty="0"/>
              <a:t>    }</a:t>
            </a:r>
          </a:p>
          <a:p>
            <a:r>
              <a:rPr lang="en" altLang="zh-TW" dirty="0"/>
              <a:t>&lt;/script&gt;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E5BC20-E221-0543-9661-F58D2ED29C7A}"/>
              </a:ext>
            </a:extLst>
          </p:cNvPr>
          <p:cNvSpPr/>
          <p:nvPr/>
        </p:nvSpPr>
        <p:spPr>
          <a:xfrm>
            <a:off x="3048005" y="5301208"/>
            <a:ext cx="5688632" cy="10772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&lt;form&gt;</a:t>
            </a:r>
          </a:p>
          <a:p>
            <a:r>
              <a:rPr lang="en-US" altLang="zh-TW" dirty="0"/>
              <a:t>    </a:t>
            </a:r>
            <a:r>
              <a:rPr lang="zh-TW" altLang="en-US" dirty="0"/>
              <a:t>&lt;input type="text" name="value"&gt;</a:t>
            </a:r>
          </a:p>
          <a:p>
            <a:r>
              <a:rPr lang="zh-TW" altLang="en-US" dirty="0"/>
              <a:t>    &lt;input type="button" onclick="update(</a:t>
            </a:r>
            <a:r>
              <a:rPr lang="en-US" altLang="zh-TW" dirty="0"/>
              <a:t>0</a:t>
            </a:r>
            <a:r>
              <a:rPr lang="zh-TW" altLang="en-US" dirty="0"/>
              <a:t>)" value="update"&gt;</a:t>
            </a:r>
          </a:p>
          <a:p>
            <a:r>
              <a:rPr lang="zh-TW" altLang="en-US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8402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93D3F-8FA8-1649-955B-81903F37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z="2400" dirty="0"/>
              <a:t>error: function (</a:t>
            </a:r>
            <a:r>
              <a:rPr lang="en" altLang="zh-TW" sz="2400" dirty="0" err="1"/>
              <a:t>xhr</a:t>
            </a:r>
            <a:r>
              <a:rPr lang="en" altLang="zh-TW" sz="2400" dirty="0"/>
              <a:t>, </a:t>
            </a:r>
            <a:r>
              <a:rPr lang="en" altLang="zh-TW" sz="2400" dirty="0" err="1"/>
              <a:t>textStatus</a:t>
            </a:r>
            <a:r>
              <a:rPr lang="en" altLang="zh-TW" sz="2400" dirty="0"/>
              <a:t>, </a:t>
            </a:r>
            <a:r>
              <a:rPr lang="en" altLang="zh-TW" sz="2400" dirty="0" err="1"/>
              <a:t>errorThrown</a:t>
            </a:r>
            <a:r>
              <a:rPr lang="en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CEA0CE-9BC1-BF4E-B3DD-6E3A246D3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775"/>
            <a:ext cx="8579296" cy="4281488"/>
          </a:xfrm>
        </p:spPr>
        <p:txBody>
          <a:bodyPr/>
          <a:lstStyle/>
          <a:p>
            <a:r>
              <a:rPr lang="zh-TW" altLang="en-US" sz="1600" dirty="0"/>
              <a:t>一般 </a:t>
            </a:r>
            <a:r>
              <a:rPr lang="en" altLang="zh-TW" sz="1600" dirty="0"/>
              <a:t>error </a:t>
            </a:r>
            <a:r>
              <a:rPr lang="zh-TW" altLang="en-US" sz="1600" dirty="0"/>
              <a:t>函數返回的參數有三個：</a:t>
            </a:r>
            <a:r>
              <a:rPr lang="en" altLang="zh-TW" sz="1600" dirty="0"/>
              <a:t>function(</a:t>
            </a:r>
            <a:r>
              <a:rPr lang="en" altLang="zh-TW" sz="1600" dirty="0" err="1"/>
              <a:t>jqXHR</a:t>
            </a:r>
            <a:r>
              <a:rPr lang="en" altLang="zh-TW" sz="1600" dirty="0"/>
              <a:t> </a:t>
            </a:r>
            <a:r>
              <a:rPr lang="en" altLang="zh-TW" sz="1600" dirty="0" err="1"/>
              <a:t>xhr</a:t>
            </a:r>
            <a:r>
              <a:rPr lang="en" altLang="zh-TW" sz="1600" dirty="0"/>
              <a:t>, String </a:t>
            </a:r>
            <a:r>
              <a:rPr lang="en" altLang="zh-TW" sz="1600" dirty="0" err="1"/>
              <a:t>textStatus</a:t>
            </a:r>
            <a:r>
              <a:rPr lang="en" altLang="zh-TW" sz="1600" dirty="0"/>
              <a:t>, String </a:t>
            </a:r>
            <a:r>
              <a:rPr lang="en" altLang="zh-TW" sz="1600" dirty="0" err="1"/>
              <a:t>errorThrown</a:t>
            </a:r>
            <a:r>
              <a:rPr lang="en" altLang="zh-TW" sz="1600" dirty="0"/>
              <a:t>)</a:t>
            </a:r>
          </a:p>
          <a:p>
            <a:r>
              <a:rPr lang="zh-TW" altLang="en-US" sz="1600" dirty="0"/>
              <a:t>第一個參數 </a:t>
            </a:r>
            <a:r>
              <a:rPr lang="en" altLang="zh-TW" sz="1600" dirty="0" err="1"/>
              <a:t>jqXHR</a:t>
            </a:r>
            <a:r>
              <a:rPr lang="en" altLang="zh-TW" sz="1600" dirty="0"/>
              <a:t> </a:t>
            </a:r>
            <a:r>
              <a:rPr lang="en" altLang="zh-TW" sz="1600" dirty="0" err="1"/>
              <a:t>xhr</a:t>
            </a:r>
            <a:r>
              <a:rPr lang="zh-TW" altLang="en" sz="1600" dirty="0"/>
              <a:t>：</a:t>
            </a:r>
            <a:r>
              <a:rPr lang="zh-TW" altLang="en-US" sz="1600" dirty="0"/>
              <a:t>這裡的 </a:t>
            </a:r>
            <a:r>
              <a:rPr lang="en" altLang="zh-TW" sz="1600" dirty="0" err="1"/>
              <a:t>xhr</a:t>
            </a:r>
            <a:r>
              <a:rPr lang="en" altLang="zh-TW" sz="1600" dirty="0"/>
              <a:t> </a:t>
            </a:r>
            <a:r>
              <a:rPr lang="zh-TW" altLang="en-US" sz="1600" dirty="0"/>
              <a:t>是一個 </a:t>
            </a:r>
            <a:r>
              <a:rPr lang="en" altLang="zh-TW" sz="1600" dirty="0" err="1"/>
              <a:t>jqXHR</a:t>
            </a:r>
            <a:r>
              <a:rPr lang="en" altLang="zh-TW" sz="1600" dirty="0"/>
              <a:t> </a:t>
            </a:r>
            <a:r>
              <a:rPr lang="zh-TW" altLang="en-US" sz="1600" dirty="0"/>
              <a:t>對象，在 </a:t>
            </a:r>
            <a:r>
              <a:rPr lang="en" altLang="zh-TW" sz="1600" dirty="0"/>
              <a:t>Jquery1.4 </a:t>
            </a:r>
            <a:r>
              <a:rPr lang="zh-TW" altLang="en-US" sz="1600" dirty="0"/>
              <a:t>和 </a:t>
            </a:r>
            <a:r>
              <a:rPr lang="en-US" altLang="zh-TW" sz="1600" dirty="0"/>
              <a:t>1.4 </a:t>
            </a:r>
            <a:r>
              <a:rPr lang="zh-TW" altLang="en-US" sz="1600" dirty="0"/>
              <a:t>版本之前返回的是 </a:t>
            </a:r>
            <a:r>
              <a:rPr lang="en" altLang="zh-TW" sz="1600" dirty="0" err="1"/>
              <a:t>XMLHttpRequest</a:t>
            </a:r>
            <a:r>
              <a:rPr lang="zh-TW" altLang="en-US" sz="1600" dirty="0"/>
              <a:t>對象，</a:t>
            </a:r>
            <a:r>
              <a:rPr lang="en-US" altLang="zh-TW" sz="1600" dirty="0"/>
              <a:t>1.5</a:t>
            </a:r>
            <a:r>
              <a:rPr lang="zh-TW" altLang="en-US" sz="1600" dirty="0"/>
              <a:t>版本以後則開始使用</a:t>
            </a:r>
            <a:r>
              <a:rPr lang="en" altLang="zh-TW" sz="1600" dirty="0" err="1"/>
              <a:t>jqXHR</a:t>
            </a:r>
            <a:r>
              <a:rPr lang="zh-TW" altLang="en-US" sz="1600" dirty="0"/>
              <a:t>對象，該對像是一個超集，就是該對像不僅包括</a:t>
            </a:r>
            <a:r>
              <a:rPr lang="en" altLang="zh-TW" sz="1600" dirty="0" err="1"/>
              <a:t>XMLHttpRequest</a:t>
            </a:r>
            <a:r>
              <a:rPr lang="en" altLang="zh-TW" sz="1600" dirty="0"/>
              <a:t> </a:t>
            </a:r>
            <a:r>
              <a:rPr lang="zh-TW" altLang="en-US" sz="1600" dirty="0"/>
              <a:t>對象，還包含其他更多的詳細屬性和信息。這裡主要有</a:t>
            </a:r>
            <a:r>
              <a:rPr lang="en-US" altLang="zh-TW" sz="1600" dirty="0"/>
              <a:t>4</a:t>
            </a:r>
            <a:r>
              <a:rPr lang="zh-TW" altLang="en-US" sz="1600" dirty="0"/>
              <a:t>個屬性：</a:t>
            </a:r>
            <a:endParaRPr lang="en-US" altLang="zh-TW" sz="1600" dirty="0"/>
          </a:p>
          <a:p>
            <a:pPr lvl="1"/>
            <a:r>
              <a:rPr lang="en" altLang="zh-TW" sz="1600" dirty="0" err="1"/>
              <a:t>readyState</a:t>
            </a:r>
            <a:r>
              <a:rPr lang="en" altLang="zh-TW" sz="1600" dirty="0"/>
              <a:t> :</a:t>
            </a:r>
            <a:r>
              <a:rPr lang="zh-TW" altLang="en-US" sz="1600" dirty="0"/>
              <a:t>當前狀態</a:t>
            </a:r>
            <a:br>
              <a:rPr lang="en-US" altLang="zh-TW" sz="1600" dirty="0"/>
            </a:br>
            <a:r>
              <a:rPr lang="en-US" altLang="zh-TW" sz="1600" dirty="0"/>
              <a:t>           (0-</a:t>
            </a:r>
            <a:r>
              <a:rPr lang="zh-TW" altLang="en-US" sz="1600" dirty="0"/>
              <a:t>未初始化，</a:t>
            </a:r>
            <a:r>
              <a:rPr lang="en-US" altLang="zh-TW" sz="1600" dirty="0"/>
              <a:t>1-</a:t>
            </a:r>
            <a:r>
              <a:rPr lang="zh-TW" altLang="en-US" sz="1600" dirty="0"/>
              <a:t>正在載入，</a:t>
            </a:r>
            <a:r>
              <a:rPr lang="en-US" altLang="zh-TW" sz="1600" dirty="0"/>
              <a:t>2-</a:t>
            </a:r>
            <a:r>
              <a:rPr lang="zh-TW" altLang="en-US" sz="1600" dirty="0"/>
              <a:t>已經載入，</a:t>
            </a:r>
            <a:r>
              <a:rPr lang="en-US" altLang="zh-TW" sz="1600" dirty="0"/>
              <a:t>3-</a:t>
            </a:r>
            <a:r>
              <a:rPr lang="zh-TW" altLang="en-US" sz="1600" dirty="0"/>
              <a:t>數據進行交互，</a:t>
            </a:r>
            <a:r>
              <a:rPr lang="en-US" altLang="zh-TW" sz="1600" dirty="0"/>
              <a:t>4-</a:t>
            </a:r>
            <a:r>
              <a:rPr lang="zh-TW" altLang="en-US" sz="1600" dirty="0"/>
              <a:t>完成</a:t>
            </a:r>
            <a:r>
              <a:rPr lang="en-US" altLang="zh-TW" sz="1600" dirty="0"/>
              <a:t>)</a:t>
            </a:r>
            <a:r>
              <a:rPr lang="zh-TW" altLang="en-US" sz="1600" dirty="0"/>
              <a:t>。</a:t>
            </a:r>
            <a:endParaRPr lang="en-US" altLang="zh-TW" sz="1600" dirty="0"/>
          </a:p>
          <a:p>
            <a:pPr lvl="1"/>
            <a:r>
              <a:rPr lang="en" altLang="zh-TW" sz="1600" dirty="0"/>
              <a:t>status </a:t>
            </a:r>
            <a:r>
              <a:rPr lang="zh-TW" altLang="en" sz="1600" dirty="0"/>
              <a:t>：</a:t>
            </a:r>
            <a:r>
              <a:rPr lang="zh-TW" altLang="en-US" sz="1600" dirty="0"/>
              <a:t>返回的</a:t>
            </a:r>
            <a:r>
              <a:rPr lang="en" altLang="zh-TW" sz="1600" dirty="0"/>
              <a:t>HTTP</a:t>
            </a:r>
            <a:r>
              <a:rPr lang="zh-TW" altLang="en-US" sz="1600" dirty="0"/>
              <a:t>狀態碼，比如常見的</a:t>
            </a:r>
            <a:r>
              <a:rPr lang="en-US" altLang="zh-TW" sz="1600" dirty="0"/>
              <a:t>404,500</a:t>
            </a:r>
            <a:r>
              <a:rPr lang="zh-TW" altLang="en-US" sz="1600" dirty="0"/>
              <a:t>等錯誤代碼。</a:t>
            </a:r>
            <a:endParaRPr lang="en-US" altLang="zh-TW" sz="1600" dirty="0"/>
          </a:p>
          <a:p>
            <a:pPr lvl="1"/>
            <a:r>
              <a:rPr lang="en" altLang="zh-TW" sz="1600" dirty="0" err="1"/>
              <a:t>statusText</a:t>
            </a:r>
            <a:r>
              <a:rPr lang="en" altLang="zh-TW" sz="1600" dirty="0"/>
              <a:t> </a:t>
            </a:r>
            <a:r>
              <a:rPr lang="zh-TW" altLang="en" sz="1600" dirty="0"/>
              <a:t>：</a:t>
            </a:r>
            <a:r>
              <a:rPr lang="zh-TW" altLang="en-US" sz="1600" dirty="0"/>
              <a:t>對應狀態碼的錯誤信息，比如</a:t>
            </a:r>
            <a:r>
              <a:rPr lang="en-US" altLang="zh-TW" sz="1600" dirty="0"/>
              <a:t>404</a:t>
            </a:r>
            <a:r>
              <a:rPr lang="zh-TW" altLang="en-US" sz="1600" dirty="0"/>
              <a:t>錯誤信息是</a:t>
            </a:r>
            <a:r>
              <a:rPr lang="en" altLang="zh-TW" sz="1600" dirty="0"/>
              <a:t>not found,500</a:t>
            </a:r>
            <a:r>
              <a:rPr lang="zh-TW" altLang="en-US" sz="1600" dirty="0"/>
              <a:t>是</a:t>
            </a:r>
            <a:r>
              <a:rPr lang="en" altLang="zh-TW" sz="1600" dirty="0"/>
              <a:t>Internal Server Error</a:t>
            </a:r>
            <a:r>
              <a:rPr lang="zh-TW" altLang="en" sz="1600" dirty="0"/>
              <a:t>。</a:t>
            </a:r>
            <a:endParaRPr lang="en-US" altLang="zh-TW" sz="1600" dirty="0"/>
          </a:p>
          <a:p>
            <a:pPr lvl="1"/>
            <a:r>
              <a:rPr lang="en" altLang="zh-TW" sz="1600" dirty="0" err="1"/>
              <a:t>responseText</a:t>
            </a:r>
            <a:r>
              <a:rPr lang="en" altLang="zh-TW" sz="1600" dirty="0"/>
              <a:t> </a:t>
            </a:r>
            <a:r>
              <a:rPr lang="zh-TW" altLang="en" sz="1600" dirty="0"/>
              <a:t>：</a:t>
            </a:r>
            <a:r>
              <a:rPr lang="zh-TW" altLang="en-US" sz="1600" dirty="0"/>
              <a:t>服務器響應返回的文本信息</a:t>
            </a:r>
          </a:p>
          <a:p>
            <a:r>
              <a:rPr lang="zh-TW" altLang="en-US" sz="1600" dirty="0"/>
              <a:t>第二個參數</a:t>
            </a:r>
            <a:r>
              <a:rPr lang="en" altLang="zh-TW" sz="1600" dirty="0"/>
              <a:t>String </a:t>
            </a:r>
            <a:r>
              <a:rPr lang="en" altLang="zh-TW" sz="1600" dirty="0" err="1"/>
              <a:t>textStatus</a:t>
            </a:r>
            <a:r>
              <a:rPr lang="zh-TW" altLang="en" sz="1600" dirty="0"/>
              <a:t>：</a:t>
            </a:r>
            <a:r>
              <a:rPr lang="zh-TW" altLang="en-US" sz="1600" dirty="0"/>
              <a:t>返回的是字符串類型，表示返回的狀態，根據服務器不同的錯誤可能返回下面這些信息：</a:t>
            </a:r>
            <a:r>
              <a:rPr lang="en-US" altLang="zh-TW" sz="1600" dirty="0"/>
              <a:t>"</a:t>
            </a:r>
            <a:r>
              <a:rPr lang="en" altLang="zh-TW" sz="1600" dirty="0"/>
              <a:t>timeout"</a:t>
            </a:r>
            <a:r>
              <a:rPr lang="zh-TW" altLang="en" sz="1600" dirty="0"/>
              <a:t>（</a:t>
            </a:r>
            <a:r>
              <a:rPr lang="zh-TW" altLang="en-US" sz="1600" dirty="0"/>
              <a:t>超時）</a:t>
            </a:r>
            <a:r>
              <a:rPr lang="en-US" altLang="zh-TW" sz="1600" dirty="0"/>
              <a:t>, "</a:t>
            </a:r>
            <a:r>
              <a:rPr lang="en" altLang="zh-TW" sz="1600" dirty="0"/>
              <a:t>error"</a:t>
            </a:r>
            <a:r>
              <a:rPr lang="zh-TW" altLang="en" sz="1600" dirty="0"/>
              <a:t>（</a:t>
            </a:r>
            <a:r>
              <a:rPr lang="zh-TW" altLang="en-US" sz="1600" dirty="0"/>
              <a:t>錯誤）</a:t>
            </a:r>
            <a:r>
              <a:rPr lang="en-US" altLang="zh-TW" sz="1600" dirty="0"/>
              <a:t>, "</a:t>
            </a:r>
            <a:r>
              <a:rPr lang="en" altLang="zh-TW" sz="1600" dirty="0"/>
              <a:t>abort"(</a:t>
            </a:r>
            <a:r>
              <a:rPr lang="zh-TW" altLang="en-US" sz="1600" dirty="0"/>
              <a:t>中止</a:t>
            </a:r>
            <a:r>
              <a:rPr lang="en-US" altLang="zh-TW" sz="1600" dirty="0"/>
              <a:t>) , "</a:t>
            </a:r>
            <a:r>
              <a:rPr lang="en" altLang="zh-TW" sz="1600" dirty="0" err="1"/>
              <a:t>parsererror</a:t>
            </a:r>
            <a:r>
              <a:rPr lang="en" altLang="zh-TW" sz="1600" dirty="0"/>
              <a:t>"</a:t>
            </a:r>
            <a:r>
              <a:rPr lang="zh-TW" altLang="en" sz="1600" dirty="0"/>
              <a:t>（</a:t>
            </a:r>
            <a:r>
              <a:rPr lang="zh-TW" altLang="en-US" sz="1600" dirty="0"/>
              <a:t>解析錯誤），還有可能返回空值。</a:t>
            </a:r>
          </a:p>
          <a:p>
            <a:r>
              <a:rPr lang="zh-TW" altLang="en-US" sz="1600" dirty="0"/>
              <a:t>第三個參數</a:t>
            </a:r>
            <a:r>
              <a:rPr lang="en" altLang="zh-TW" sz="1600" dirty="0"/>
              <a:t>String </a:t>
            </a:r>
            <a:r>
              <a:rPr lang="en" altLang="zh-TW" sz="1600" dirty="0" err="1"/>
              <a:t>errorThrown</a:t>
            </a:r>
            <a:r>
              <a:rPr lang="zh-TW" altLang="en" sz="1600" dirty="0"/>
              <a:t>：</a:t>
            </a:r>
            <a:r>
              <a:rPr lang="zh-TW" altLang="en-US" sz="1600" dirty="0"/>
              <a:t>也是字符串類型，表示服務器拋出返回的錯誤信息，如果產生的是</a:t>
            </a:r>
            <a:r>
              <a:rPr lang="en" altLang="zh-TW" sz="1600" dirty="0"/>
              <a:t>HTTP</a:t>
            </a:r>
            <a:r>
              <a:rPr lang="zh-TW" altLang="en-US" sz="1600" dirty="0"/>
              <a:t>錯誤，那麼返回的信息就是</a:t>
            </a:r>
            <a:r>
              <a:rPr lang="en" altLang="zh-TW" sz="1600" dirty="0"/>
              <a:t>HTTP</a:t>
            </a:r>
            <a:r>
              <a:rPr lang="zh-TW" altLang="en-US" sz="1600" dirty="0"/>
              <a:t>狀態碼對應的錯誤信息，比如</a:t>
            </a:r>
            <a:r>
              <a:rPr lang="en-US" altLang="zh-TW" sz="1600" dirty="0"/>
              <a:t>404</a:t>
            </a:r>
            <a:r>
              <a:rPr lang="zh-TW" altLang="en-US" sz="1600" dirty="0"/>
              <a:t>的</a:t>
            </a:r>
            <a:r>
              <a:rPr lang="en" altLang="zh-TW" sz="1600" dirty="0"/>
              <a:t>Not Found,500</a:t>
            </a:r>
            <a:r>
              <a:rPr lang="zh-TW" altLang="en-US" sz="1600" dirty="0"/>
              <a:t>錯誤的</a:t>
            </a:r>
            <a:r>
              <a:rPr lang="en" altLang="zh-TW" sz="1600" dirty="0"/>
              <a:t>Internal Server Error</a:t>
            </a:r>
            <a:r>
              <a:rPr lang="zh-TW" altLang="en" sz="1600" dirty="0"/>
              <a:t>。 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567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5A310-D02B-754D-BD92-8C707A4C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REST/RESTful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0A75BE-D230-4347-819D-5D87E9C2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solidFill>
                  <a:srgbClr val="CC66FF"/>
                </a:solidFill>
              </a:rPr>
              <a:t>Re</a:t>
            </a:r>
            <a:r>
              <a:rPr lang="en" altLang="zh-TW" dirty="0"/>
              <a:t>presentational </a:t>
            </a:r>
            <a:r>
              <a:rPr lang="en" altLang="zh-TW" dirty="0">
                <a:solidFill>
                  <a:srgbClr val="CC66FF"/>
                </a:solidFill>
              </a:rPr>
              <a:t>S</a:t>
            </a:r>
            <a:r>
              <a:rPr lang="en" altLang="zh-TW" dirty="0"/>
              <a:t>tate </a:t>
            </a:r>
            <a:r>
              <a:rPr lang="en" altLang="zh-TW" dirty="0">
                <a:solidFill>
                  <a:srgbClr val="CC66FF"/>
                </a:solidFill>
              </a:rPr>
              <a:t>T</a:t>
            </a:r>
            <a:r>
              <a:rPr lang="en" altLang="zh-TW" dirty="0"/>
              <a:t>ransfer</a:t>
            </a:r>
            <a:r>
              <a:rPr lang="zh-TW" altLang="en" dirty="0"/>
              <a:t>，</a:t>
            </a:r>
            <a:r>
              <a:rPr lang="zh-TW" altLang="en-US" dirty="0"/>
              <a:t>簡稱</a:t>
            </a:r>
            <a:r>
              <a:rPr lang="en" altLang="zh-TW" dirty="0">
                <a:solidFill>
                  <a:srgbClr val="CC66FF"/>
                </a:solidFill>
              </a:rPr>
              <a:t>REST</a:t>
            </a:r>
            <a:r>
              <a:rPr lang="zh-TW" altLang="en" dirty="0"/>
              <a:t>，</a:t>
            </a:r>
            <a:r>
              <a:rPr lang="zh-TW" altLang="en-US" dirty="0"/>
              <a:t>它是一種網路架構風格，並不是一種標準。</a:t>
            </a:r>
          </a:p>
          <a:p>
            <a:r>
              <a:rPr lang="zh-TW" altLang="en-US" dirty="0"/>
              <a:t>而 </a:t>
            </a:r>
            <a:r>
              <a:rPr lang="en" altLang="zh-TW" dirty="0"/>
              <a:t>REST</a:t>
            </a:r>
            <a:r>
              <a:rPr lang="en" altLang="zh-TW" dirty="0">
                <a:solidFill>
                  <a:srgbClr val="FF0000"/>
                </a:solidFill>
              </a:rPr>
              <a:t>ful</a:t>
            </a:r>
            <a:r>
              <a:rPr lang="en" altLang="zh-TW" dirty="0"/>
              <a:t> </a:t>
            </a:r>
            <a:r>
              <a:rPr lang="zh-TW" altLang="en-US" dirty="0"/>
              <a:t>可以這樣子想像</a:t>
            </a:r>
            <a:r>
              <a:rPr lang="en-US" altLang="zh-TW" dirty="0"/>
              <a:t>: </a:t>
            </a:r>
            <a:r>
              <a:rPr lang="zh-TW" altLang="en-US" dirty="0"/>
              <a:t>美麗 </a:t>
            </a:r>
            <a:r>
              <a:rPr lang="en-US" altLang="zh-TW" dirty="0"/>
              <a:t>(</a:t>
            </a:r>
            <a:r>
              <a:rPr lang="en" altLang="zh-TW" dirty="0"/>
              <a:t>Beauty) </a:t>
            </a:r>
            <a:r>
              <a:rPr lang="zh-TW" altLang="en-US" dirty="0"/>
              <a:t>的事物可以稱為 </a:t>
            </a:r>
            <a:r>
              <a:rPr lang="en" altLang="zh-TW" dirty="0"/>
              <a:t>Beauti</a:t>
            </a:r>
            <a:r>
              <a:rPr lang="en" altLang="zh-TW" dirty="0">
                <a:solidFill>
                  <a:srgbClr val="FF0000"/>
                </a:solidFill>
              </a:rPr>
              <a:t>ful</a:t>
            </a:r>
            <a:r>
              <a:rPr lang="en" altLang="zh-TW" dirty="0"/>
              <a:t>; </a:t>
            </a:r>
            <a:r>
              <a:rPr lang="zh-TW" altLang="en-US" dirty="0"/>
              <a:t>設計為 </a:t>
            </a:r>
            <a:r>
              <a:rPr lang="en" altLang="zh-TW" dirty="0"/>
              <a:t>REST </a:t>
            </a:r>
            <a:r>
              <a:rPr lang="zh-TW" altLang="en-US" dirty="0"/>
              <a:t>的系統就可以稱為 </a:t>
            </a:r>
            <a:r>
              <a:rPr lang="en" altLang="zh-TW" dirty="0"/>
              <a:t>RESTful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7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8C19D-1FB3-AB44-9339-F5B26DCF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 API </a:t>
            </a:r>
            <a:r>
              <a:rPr kumimoji="1" lang="zh-CN" altLang="en-US" dirty="0"/>
              <a:t>風格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69F7D1-B156-6545-95E9-8A29D439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4"/>
            <a:ext cx="8229600" cy="4608661"/>
          </a:xfrm>
        </p:spPr>
        <p:txBody>
          <a:bodyPr/>
          <a:lstStyle/>
          <a:p>
            <a:r>
              <a:rPr lang="zh-CN" altLang="en-US" sz="2800" b="0" dirty="0"/>
              <a:t>傳統</a:t>
            </a:r>
            <a:endParaRPr lang="en-US" altLang="zh-TW" sz="2800" b="0" dirty="0"/>
          </a:p>
          <a:p>
            <a:pPr lvl="1"/>
            <a:r>
              <a:rPr lang="zh-TW" altLang="en-US" sz="2200" b="0" dirty="0"/>
              <a:t>取得所有使用者 </a:t>
            </a:r>
            <a:r>
              <a:rPr lang="en" altLang="zh-TW" sz="2200" b="0" dirty="0"/>
              <a:t>GET  </a:t>
            </a:r>
            <a:r>
              <a:rPr lang="en-US" altLang="zh-TW" sz="2200" b="0" dirty="0"/>
              <a:t>/</a:t>
            </a:r>
            <a:r>
              <a:rPr lang="en" altLang="zh-TW" sz="2200" b="0" dirty="0" err="1"/>
              <a:t>getAllUsers</a:t>
            </a:r>
            <a:br>
              <a:rPr lang="en" altLang="zh-TW" sz="2200" dirty="0"/>
            </a:br>
            <a:r>
              <a:rPr lang="zh-TW" altLang="en-US" sz="2200" b="0" dirty="0"/>
              <a:t>取得單筆使用者 </a:t>
            </a:r>
            <a:r>
              <a:rPr lang="en" altLang="zh-TW" sz="2200" b="0" dirty="0"/>
              <a:t>GET  </a:t>
            </a:r>
            <a:r>
              <a:rPr lang="en-US" altLang="zh-TW" sz="2200" b="0" dirty="0"/>
              <a:t>/</a:t>
            </a:r>
            <a:r>
              <a:rPr lang="en" altLang="zh-TW" sz="2200" b="0" dirty="0" err="1"/>
              <a:t>getUser</a:t>
            </a:r>
            <a:r>
              <a:rPr lang="en" altLang="zh-TW" sz="2200" b="0" dirty="0"/>
              <a:t>/1</a:t>
            </a:r>
            <a:br>
              <a:rPr lang="en" altLang="zh-TW" sz="2200" dirty="0"/>
            </a:br>
            <a:r>
              <a:rPr lang="zh-TW" altLang="en-US" sz="2200" b="0" dirty="0"/>
              <a:t>新增使用者資料 </a:t>
            </a:r>
            <a:r>
              <a:rPr lang="en" altLang="zh-TW" sz="2200" b="0" dirty="0"/>
              <a:t>POST </a:t>
            </a:r>
            <a:r>
              <a:rPr lang="en-US" altLang="zh-TW" sz="2200" b="0" dirty="0"/>
              <a:t>/</a:t>
            </a:r>
            <a:r>
              <a:rPr lang="en" altLang="zh-TW" sz="2200" b="0" dirty="0" err="1"/>
              <a:t>createUser</a:t>
            </a:r>
            <a:br>
              <a:rPr lang="en" altLang="zh-TW" sz="2200" dirty="0"/>
            </a:br>
            <a:r>
              <a:rPr lang="zh-TW" altLang="en-US" sz="2200" b="0" dirty="0"/>
              <a:t>更新使用者資料 </a:t>
            </a:r>
            <a:r>
              <a:rPr lang="en" altLang="zh-TW" sz="2200" b="0" dirty="0"/>
              <a:t>POST </a:t>
            </a:r>
            <a:r>
              <a:rPr lang="en-US" altLang="zh-TW" sz="2200" b="0" dirty="0"/>
              <a:t>/</a:t>
            </a:r>
            <a:r>
              <a:rPr lang="en" altLang="zh-TW" sz="2200" b="0" dirty="0" err="1"/>
              <a:t>updateUser</a:t>
            </a:r>
            <a:r>
              <a:rPr lang="en" altLang="zh-TW" sz="2200" b="0" dirty="0"/>
              <a:t>/1</a:t>
            </a:r>
            <a:br>
              <a:rPr lang="en" altLang="zh-TW" sz="2200" dirty="0"/>
            </a:br>
            <a:r>
              <a:rPr lang="zh-TW" altLang="en-US" sz="2200" b="0" dirty="0"/>
              <a:t>刪除使用者資料 </a:t>
            </a:r>
            <a:r>
              <a:rPr lang="en" altLang="zh-TW" sz="2200" b="0" dirty="0"/>
              <a:t>POST </a:t>
            </a:r>
            <a:r>
              <a:rPr lang="en-US" altLang="zh-TW" sz="2200" b="0" dirty="0"/>
              <a:t>/</a:t>
            </a:r>
            <a:r>
              <a:rPr lang="en" altLang="zh-TW" sz="2200" b="0" dirty="0" err="1"/>
              <a:t>deleteUser</a:t>
            </a:r>
            <a:r>
              <a:rPr lang="en" altLang="zh-TW" sz="2200" b="0" dirty="0"/>
              <a:t>/1</a:t>
            </a:r>
          </a:p>
          <a:p>
            <a:r>
              <a:rPr kumimoji="1" lang="en" altLang="zh-TW" sz="2800" b="0" dirty="0"/>
              <a:t>REST</a:t>
            </a:r>
          </a:p>
          <a:p>
            <a:pPr lvl="1"/>
            <a:r>
              <a:rPr lang="zh-TW" altLang="en-US" sz="2200" b="0" dirty="0"/>
              <a:t>取得所有使用者</a:t>
            </a:r>
            <a:r>
              <a:rPr lang="en-US" altLang="zh-TW" sz="2200" b="0" dirty="0"/>
              <a:t> </a:t>
            </a:r>
            <a:r>
              <a:rPr lang="en" altLang="zh-TW" sz="2200" b="0" dirty="0"/>
              <a:t>GET    /rest/users</a:t>
            </a:r>
            <a:br>
              <a:rPr lang="en" altLang="zh-TW" sz="2200" dirty="0"/>
            </a:br>
            <a:r>
              <a:rPr lang="zh-TW" altLang="en-US" sz="2200" b="0" dirty="0"/>
              <a:t>取得單筆使用者 </a:t>
            </a:r>
            <a:r>
              <a:rPr lang="en" altLang="zh-TW" sz="2200" b="0" dirty="0"/>
              <a:t>GET    /rest/user/1</a:t>
            </a:r>
            <a:br>
              <a:rPr lang="en" altLang="zh-TW" sz="2200" dirty="0"/>
            </a:br>
            <a:r>
              <a:rPr lang="zh-TW" altLang="en-US" sz="2200" b="0" dirty="0"/>
              <a:t>新增使用者資料 </a:t>
            </a:r>
            <a:r>
              <a:rPr lang="en" altLang="zh-TW" sz="2200" b="0" dirty="0"/>
              <a:t>POST   /rest/user</a:t>
            </a:r>
            <a:br>
              <a:rPr lang="en" altLang="zh-TW" sz="2200" dirty="0"/>
            </a:br>
            <a:r>
              <a:rPr lang="zh-TW" altLang="en-US" sz="2200" b="0" dirty="0"/>
              <a:t>更新使用者資料 </a:t>
            </a:r>
            <a:r>
              <a:rPr lang="en" altLang="zh-TW" sz="2200" b="0" dirty="0"/>
              <a:t>PUT    /rest/user/1</a:t>
            </a:r>
            <a:br>
              <a:rPr lang="en" altLang="zh-TW" sz="2200" dirty="0"/>
            </a:br>
            <a:r>
              <a:rPr lang="zh-TW" altLang="en-US" sz="2200" b="0" dirty="0"/>
              <a:t>刪除使用者資料 </a:t>
            </a:r>
            <a:r>
              <a:rPr lang="en" altLang="zh-TW" sz="2200" b="0" dirty="0"/>
              <a:t>DELETE /rest/user/1</a:t>
            </a:r>
            <a:endParaRPr kumimoji="1"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1299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F26DDA-78CD-714E-A383-6716859D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REST </a:t>
            </a:r>
            <a:r>
              <a:rPr kumimoji="1" lang="zh-CN" altLang="en-US" dirty="0"/>
              <a:t>風格設計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1634A8-FEE0-824A-BC6B-43134AC6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b="0" dirty="0"/>
              <a:t>GET </a:t>
            </a:r>
            <a:r>
              <a:rPr lang="en" altLang="zh-TW" b="0" dirty="0">
                <a:sym typeface="Wingdings" pitchFamily="2" charset="2"/>
              </a:rPr>
              <a:t> </a:t>
            </a:r>
            <a:r>
              <a:rPr lang="en" altLang="zh-TW" b="0" dirty="0"/>
              <a:t>/rest/hellos</a:t>
            </a:r>
          </a:p>
          <a:p>
            <a:r>
              <a:rPr lang="en" altLang="zh-TW" b="0" dirty="0"/>
              <a:t>GET </a:t>
            </a:r>
            <a:r>
              <a:rPr lang="en" altLang="zh-TW" b="0" dirty="0">
                <a:sym typeface="Wingdings" pitchFamily="2" charset="2"/>
              </a:rPr>
              <a:t> </a:t>
            </a:r>
            <a:r>
              <a:rPr lang="en" altLang="zh-TW" b="0" dirty="0"/>
              <a:t>/rest/hellos/1</a:t>
            </a:r>
          </a:p>
          <a:p>
            <a:r>
              <a:rPr lang="en" altLang="zh-TW" b="0" dirty="0"/>
              <a:t>POST </a:t>
            </a:r>
            <a:r>
              <a:rPr lang="en" altLang="zh-TW" b="0" dirty="0">
                <a:sym typeface="Wingdings" pitchFamily="2" charset="2"/>
              </a:rPr>
              <a:t> </a:t>
            </a:r>
            <a:r>
              <a:rPr lang="en" altLang="zh-TW" b="0" dirty="0"/>
              <a:t>/rest/</a:t>
            </a:r>
            <a:r>
              <a:rPr lang="en" altLang="zh-TW" b="0" dirty="0" err="1"/>
              <a:t>hellos?value</a:t>
            </a:r>
            <a:r>
              <a:rPr lang="en" altLang="zh-TW" b="0" dirty="0"/>
              <a:t>=</a:t>
            </a:r>
            <a:r>
              <a:rPr lang="en" altLang="zh-TW" b="0" dirty="0" err="1"/>
              <a:t>HelloC</a:t>
            </a:r>
            <a:endParaRPr lang="en" altLang="zh-TW" b="0" dirty="0"/>
          </a:p>
          <a:p>
            <a:r>
              <a:rPr lang="en" altLang="zh-TW" b="0" dirty="0"/>
              <a:t>PUT </a:t>
            </a:r>
            <a:r>
              <a:rPr lang="en" altLang="zh-TW" b="0" dirty="0">
                <a:sym typeface="Wingdings" pitchFamily="2" charset="2"/>
              </a:rPr>
              <a:t> </a:t>
            </a:r>
            <a:r>
              <a:rPr lang="en" altLang="zh-TW" b="0" dirty="0"/>
              <a:t>/hellos/2?value=</a:t>
            </a:r>
            <a:r>
              <a:rPr lang="en" altLang="zh-TW" b="0" dirty="0" err="1"/>
              <a:t>HelloD</a:t>
            </a:r>
            <a:endParaRPr lang="en" altLang="zh-TW" b="0" dirty="0"/>
          </a:p>
          <a:p>
            <a:r>
              <a:rPr lang="en" altLang="zh-TW" b="0" dirty="0"/>
              <a:t>DELETE </a:t>
            </a:r>
            <a:r>
              <a:rPr lang="en" altLang="zh-TW" b="0" dirty="0">
                <a:sym typeface="Wingdings" pitchFamily="2" charset="2"/>
              </a:rPr>
              <a:t> </a:t>
            </a:r>
            <a:r>
              <a:rPr lang="en" altLang="zh-TW" b="0" dirty="0"/>
              <a:t>/rest/hellos/2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35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26D7F-1EC7-4714-85F6-C34696C5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6601"/>
            <a:ext cx="8229600" cy="9438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RESTful API Request Method</a:t>
            </a:r>
            <a:r>
              <a:rPr lang="zh-TW" altLang="en-US" dirty="0"/>
              <a:t>應用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429AE1-73C5-428F-9D52-91305E5C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48044E-82C1-4975-9A95-2B8B1D81A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BFBC6BD6-A78D-4CA0-B926-A3339A0FC1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06E3EE95-CD3D-4FE5-9593-BCEEF1764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5BD4E1E2-AEEE-4775-8F35-B1013C10552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200" y="2027239"/>
          <a:ext cx="8128805" cy="3511549"/>
        </p:xfrm>
        <a:graphic>
          <a:graphicData uri="http://schemas.openxmlformats.org/drawingml/2006/table">
            <a:tbl>
              <a:tblPr/>
              <a:tblGrid>
                <a:gridCol w="2098577">
                  <a:extLst>
                    <a:ext uri="{9D8B030D-6E8A-4147-A177-3AD203B41FA5}">
                      <a16:colId xmlns:a16="http://schemas.microsoft.com/office/drawing/2014/main" val="3937839716"/>
                    </a:ext>
                  </a:extLst>
                </a:gridCol>
                <a:gridCol w="1152945">
                  <a:extLst>
                    <a:ext uri="{9D8B030D-6E8A-4147-A177-3AD203B41FA5}">
                      <a16:colId xmlns:a16="http://schemas.microsoft.com/office/drawing/2014/main" val="2297325792"/>
                    </a:ext>
                  </a:extLst>
                </a:gridCol>
                <a:gridCol w="1625761">
                  <a:extLst>
                    <a:ext uri="{9D8B030D-6E8A-4147-A177-3AD203B41FA5}">
                      <a16:colId xmlns:a16="http://schemas.microsoft.com/office/drawing/2014/main" val="3698651562"/>
                    </a:ext>
                  </a:extLst>
                </a:gridCol>
                <a:gridCol w="1625761">
                  <a:extLst>
                    <a:ext uri="{9D8B030D-6E8A-4147-A177-3AD203B41FA5}">
                      <a16:colId xmlns:a16="http://schemas.microsoft.com/office/drawing/2014/main" val="1979825058"/>
                    </a:ext>
                  </a:extLst>
                </a:gridCol>
                <a:gridCol w="1625761">
                  <a:extLst>
                    <a:ext uri="{9D8B030D-6E8A-4147-A177-3AD203B41FA5}">
                      <a16:colId xmlns:a16="http://schemas.microsoft.com/office/drawing/2014/main" val="86590634"/>
                    </a:ext>
                  </a:extLst>
                </a:gridCol>
              </a:tblGrid>
              <a:tr h="3344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</a:rPr>
                        <a:t>資源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GET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PUT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POST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DELETE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2470"/>
                  </a:ext>
                </a:extLst>
              </a:tr>
              <a:tr h="13377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</a:rPr>
                        <a:t>一組資源的</a:t>
                      </a:r>
                      <a:r>
                        <a:rPr lang="en-US" sz="1200" dirty="0">
                          <a:effectLst/>
                        </a:rPr>
                        <a:t>URI，</a:t>
                      </a:r>
                      <a:r>
                        <a:rPr lang="zh-TW" altLang="en-US" sz="1200" dirty="0">
                          <a:effectLst/>
                        </a:rPr>
                        <a:t>比如</a:t>
                      </a:r>
                      <a:r>
                        <a:rPr lang="en-US" sz="1200" dirty="0">
                          <a:effectLst/>
                        </a:rPr>
                        <a:t>https://www.gjun.com.tw/resources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0" dirty="0">
                          <a:effectLst/>
                        </a:rPr>
                        <a:t>列出</a:t>
                      </a:r>
                      <a:r>
                        <a:rPr lang="en-US" altLang="zh-TW" sz="1200" b="0" dirty="0">
                          <a:effectLst/>
                        </a:rPr>
                        <a:t>URI</a:t>
                      </a:r>
                      <a:r>
                        <a:rPr lang="zh-TW" altLang="en-US" sz="1200" b="0" dirty="0">
                          <a:effectLst/>
                        </a:rPr>
                        <a:t>，以及該資源組中每個資源資訊</a:t>
                      </a:r>
                      <a:r>
                        <a:rPr lang="zh-TW" altLang="en-US" sz="1200" dirty="0">
                          <a:effectLst/>
                        </a:rPr>
                        <a:t>。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使用給定的一組資源</a:t>
                      </a:r>
                      <a:r>
                        <a:rPr lang="zh-TW" altLang="en-US" sz="1200" b="0" dirty="0">
                          <a:effectLst/>
                        </a:rPr>
                        <a:t>置換</a:t>
                      </a:r>
                      <a:r>
                        <a:rPr lang="zh-TW" altLang="en-US" sz="1200" dirty="0">
                          <a:effectLst/>
                        </a:rPr>
                        <a:t>目前整組資源。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在本組資源中</a:t>
                      </a:r>
                      <a:r>
                        <a:rPr lang="zh-TW" altLang="en-US" sz="1200" b="0" dirty="0">
                          <a:effectLst/>
                        </a:rPr>
                        <a:t>建立或者新增一個新</a:t>
                      </a:r>
                      <a:r>
                        <a:rPr lang="zh-TW" altLang="en-US" sz="1200" dirty="0">
                          <a:effectLst/>
                        </a:rPr>
                        <a:t>的資源。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0" dirty="0">
                          <a:effectLst/>
                        </a:rPr>
                        <a:t>刪除整</a:t>
                      </a:r>
                      <a:r>
                        <a:rPr lang="zh-TW" altLang="en-US" sz="1200" dirty="0">
                          <a:effectLst/>
                        </a:rPr>
                        <a:t>組資源。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37265"/>
                  </a:ext>
                </a:extLst>
              </a:tr>
              <a:tr h="1839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</a:rPr>
                        <a:t>單個資源的</a:t>
                      </a:r>
                      <a:r>
                        <a:rPr lang="en-US" sz="1200" dirty="0">
                          <a:effectLst/>
                        </a:rPr>
                        <a:t>URI，</a:t>
                      </a:r>
                      <a:r>
                        <a:rPr lang="zh-TW" altLang="en-US" sz="1200" dirty="0">
                          <a:effectLst/>
                        </a:rPr>
                        <a:t>比如</a:t>
                      </a:r>
                      <a:r>
                        <a:rPr lang="en-US" sz="1200" dirty="0">
                          <a:effectLst/>
                        </a:rPr>
                        <a:t>https://www.gjun.com.tw/resources/007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0" dirty="0">
                          <a:effectLst/>
                        </a:rPr>
                        <a:t>取得</a:t>
                      </a:r>
                      <a:r>
                        <a:rPr lang="zh-TW" altLang="en-US" sz="1200" dirty="0">
                          <a:effectLst/>
                        </a:rPr>
                        <a:t>指定</a:t>
                      </a:r>
                      <a:r>
                        <a:rPr lang="en-US" altLang="zh-TW" sz="1200" dirty="0">
                          <a:effectLst/>
                        </a:rPr>
                        <a:t>007</a:t>
                      </a:r>
                      <a:r>
                        <a:rPr lang="zh-TW" altLang="en-US" sz="1200" dirty="0">
                          <a:effectLst/>
                        </a:rPr>
                        <a:t>的資源的資訊。格式可以自選一個合適的網路媒體類型（比如：</a:t>
                      </a:r>
                      <a:r>
                        <a:rPr lang="en-US" altLang="zh-TW" sz="1200" dirty="0">
                          <a:effectLst/>
                        </a:rPr>
                        <a:t>XML</a:t>
                      </a:r>
                      <a:r>
                        <a:rPr lang="zh-TW" altLang="en-US" sz="1200" dirty="0">
                          <a:effectLst/>
                        </a:rPr>
                        <a:t>、</a:t>
                      </a:r>
                      <a:r>
                        <a:rPr lang="en-US" altLang="zh-TW" sz="1200" dirty="0">
                          <a:effectLst/>
                        </a:rPr>
                        <a:t>JSON</a:t>
                      </a:r>
                      <a:r>
                        <a:rPr lang="zh-TW" altLang="en-US" sz="1200" dirty="0">
                          <a:effectLst/>
                        </a:rPr>
                        <a:t>等）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置換或者建立指定的</a:t>
                      </a:r>
                      <a:r>
                        <a:rPr lang="en-US" altLang="zh-TW" sz="1200" dirty="0">
                          <a:effectLst/>
                        </a:rPr>
                        <a:t>007</a:t>
                      </a:r>
                      <a:r>
                        <a:rPr lang="zh-TW" altLang="en-US" sz="1200" dirty="0">
                          <a:effectLst/>
                        </a:rPr>
                        <a:t>資源。。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把指定</a:t>
                      </a:r>
                      <a:r>
                        <a:rPr lang="en-US" altLang="zh-TW" sz="1200" b="0" dirty="0">
                          <a:effectLst/>
                        </a:rPr>
                        <a:t>007</a:t>
                      </a:r>
                      <a:r>
                        <a:rPr lang="zh-TW" altLang="en-US" sz="1200" b="0" dirty="0">
                          <a:effectLst/>
                        </a:rPr>
                        <a:t>的資源當做一個資源組，並在其下建立或者新增一個新的元素，使其隸屬於目前資源</a:t>
                      </a:r>
                      <a:r>
                        <a:rPr lang="zh-TW" altLang="en-US" sz="1200" dirty="0">
                          <a:effectLst/>
                        </a:rPr>
                        <a:t>。 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0" dirty="0">
                          <a:effectLst/>
                        </a:rPr>
                        <a:t>刪除指定</a:t>
                      </a:r>
                      <a:r>
                        <a:rPr lang="zh-TW" altLang="en-US" sz="1200" dirty="0">
                          <a:effectLst/>
                        </a:rPr>
                        <a:t>的元素</a:t>
                      </a:r>
                    </a:p>
                  </a:txBody>
                  <a:tcPr marL="83608" marR="83608" marT="41804" marB="41804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3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8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14FF3-CF67-4BA9-A0EC-7BBBD958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455"/>
            <a:ext cx="8229600" cy="9438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JSON</a:t>
            </a:r>
            <a:r>
              <a:rPr lang="zh-TW" altLang="zh-TW" dirty="0"/>
              <a:t>文件格式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39C13D-A3E2-4614-A031-20A3F0ED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045DC1-AA07-4F16-B643-0959C8D9DE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JSON</a:t>
            </a:r>
            <a:r>
              <a:rPr lang="zh-TW" altLang="en-US" dirty="0"/>
              <a:t>（</a:t>
            </a:r>
            <a:r>
              <a:rPr lang="en-US" altLang="zh-TW" dirty="0"/>
              <a:t>JavaScript Object Notation)</a:t>
            </a:r>
            <a:r>
              <a:rPr lang="zh-TW" altLang="en-US" dirty="0"/>
              <a:t>，由道格拉斯</a:t>
            </a:r>
            <a:r>
              <a:rPr lang="en-US" altLang="zh-TW" dirty="0"/>
              <a:t>·</a:t>
            </a:r>
            <a:r>
              <a:rPr lang="zh-TW" altLang="en-US" dirty="0"/>
              <a:t>克羅克福特構想和設計、輕量級的資料交換語言，該語言以易於讓人閱讀的文字為基礎，用來傳輸由屬性值或者序列性的值組成的資料物件。</a:t>
            </a:r>
            <a:endParaRPr lang="en-US" altLang="zh-TW" dirty="0"/>
          </a:p>
          <a:p>
            <a:r>
              <a:rPr lang="en-US" altLang="zh-TW" dirty="0"/>
              <a:t>JSON</a:t>
            </a:r>
            <a:r>
              <a:rPr lang="zh-TW" altLang="en-US" dirty="0"/>
              <a:t>是</a:t>
            </a:r>
            <a:r>
              <a:rPr lang="en-US" altLang="zh-TW" dirty="0"/>
              <a:t>JavaScript</a:t>
            </a:r>
            <a:r>
              <a:rPr lang="zh-TW" altLang="en-US" dirty="0"/>
              <a:t>的一個子集，但</a:t>
            </a:r>
            <a:r>
              <a:rPr lang="en-US" altLang="zh-TW" dirty="0"/>
              <a:t>JSON</a:t>
            </a:r>
            <a:r>
              <a:rPr lang="zh-TW" altLang="en-US" dirty="0"/>
              <a:t>是獨立於語言的文字格式，並且採用了類似於</a:t>
            </a:r>
            <a:r>
              <a:rPr lang="en-US" altLang="zh-TW" dirty="0"/>
              <a:t>C</a:t>
            </a:r>
            <a:r>
              <a:rPr lang="zh-TW" altLang="en-US" dirty="0"/>
              <a:t>語言家族的一些習慣。</a:t>
            </a:r>
            <a:endParaRPr lang="en-US" altLang="zh-TW" dirty="0"/>
          </a:p>
          <a:p>
            <a:r>
              <a:rPr lang="en-US" altLang="zh-TW" dirty="0"/>
              <a:t>JSON </a:t>
            </a:r>
            <a:r>
              <a:rPr lang="zh-TW" altLang="en-US" dirty="0"/>
              <a:t>的官方 </a:t>
            </a:r>
            <a:r>
              <a:rPr lang="en-US" altLang="zh-TW" dirty="0"/>
              <a:t>MIME </a:t>
            </a:r>
            <a:r>
              <a:rPr lang="zh-TW" altLang="en-US" dirty="0"/>
              <a:t>類型是 </a:t>
            </a:r>
            <a:r>
              <a:rPr lang="en-US" altLang="zh-TW" dirty="0"/>
              <a:t>application/json</a:t>
            </a:r>
            <a:r>
              <a:rPr lang="zh-TW" altLang="en-US" dirty="0"/>
              <a:t>，副檔名是 </a:t>
            </a:r>
            <a:r>
              <a:rPr lang="en-US" altLang="zh-TW" dirty="0"/>
              <a:t>.json</a:t>
            </a:r>
            <a:r>
              <a:rPr lang="zh-TW" altLang="en-US" dirty="0"/>
              <a:t>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A2DEF7-D39D-4A19-B1A5-B4BE697B2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6016" y="1628801"/>
            <a:ext cx="2304256" cy="432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1A61DE38-19A6-401A-8926-24C091DD89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4F4B1C0C-6A2A-41C2-ADF4-9040308D06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C8FFCA9-F1FA-4260-8E9C-A98EB406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08" y="1614040"/>
            <a:ext cx="1944216" cy="438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21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2A33B-6CA4-42D0-9A59-385011291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9438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JAX-RS API</a:t>
            </a:r>
            <a:r>
              <a:rPr lang="zh-TW" altLang="zh-TW" dirty="0"/>
              <a:t>設計</a:t>
            </a:r>
            <a:r>
              <a:rPr lang="en-US" altLang="zh-TW" dirty="0"/>
              <a:t>RESTful API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984B1B-6AC4-4AE1-8FB8-891464C3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A76D49-C549-41B0-83CD-7F8DDDBAD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2" y="2027250"/>
            <a:ext cx="8507288" cy="2481870"/>
          </a:xfrm>
        </p:spPr>
        <p:txBody>
          <a:bodyPr/>
          <a:lstStyle/>
          <a:p>
            <a:r>
              <a:rPr lang="en-US" altLang="zh-TW" dirty="0"/>
              <a:t>Java API for RESTful Web Services</a:t>
            </a:r>
            <a:r>
              <a:rPr lang="zh-TW" altLang="en-US" dirty="0"/>
              <a:t>是一個</a:t>
            </a:r>
            <a:r>
              <a:rPr lang="en-US" altLang="zh-TW" dirty="0"/>
              <a:t>JEE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zh-TW" altLang="en-US" dirty="0"/>
              <a:t>，用來支持 </a:t>
            </a:r>
            <a:r>
              <a:rPr lang="en-US" altLang="zh-TW" dirty="0"/>
              <a:t>REST Web Service</a:t>
            </a:r>
            <a:r>
              <a:rPr lang="zh-TW" altLang="en-US" dirty="0"/>
              <a:t>開發。</a:t>
            </a:r>
            <a:endParaRPr lang="en-US" altLang="zh-TW" dirty="0"/>
          </a:p>
          <a:p>
            <a:r>
              <a:rPr lang="en-US" altLang="zh-TW" dirty="0"/>
              <a:t> JAX-RS</a:t>
            </a:r>
            <a:r>
              <a:rPr lang="zh-TW" altLang="en-US" dirty="0"/>
              <a:t>使用了</a:t>
            </a:r>
            <a:r>
              <a:rPr lang="en-US" altLang="zh-TW" dirty="0"/>
              <a:t>Annotation</a:t>
            </a:r>
            <a:r>
              <a:rPr lang="zh-TW" altLang="en-US" dirty="0"/>
              <a:t>來簡化</a:t>
            </a:r>
            <a:r>
              <a:rPr lang="en-US" altLang="zh-TW" dirty="0"/>
              <a:t>Web</a:t>
            </a:r>
            <a:r>
              <a:rPr lang="zh-TW" altLang="en-US" dirty="0"/>
              <a:t>服務客戶端和服務端的開發和部署。</a:t>
            </a: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41908EF7-795C-47A5-A6C5-21158E8C33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1560" y="3212976"/>
          <a:ext cx="8075240" cy="2547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D2CA569E-3700-470B-B27D-8020181B7D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B8468EC-3FE2-4851-B458-E8792A4F2B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1085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4DA955-83DF-4294-B4A9-9AD8B1C1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94" y="906639"/>
            <a:ext cx="8229600" cy="943848"/>
          </a:xfrm>
        </p:spPr>
        <p:txBody>
          <a:bodyPr/>
          <a:lstStyle/>
          <a:p>
            <a:r>
              <a:rPr lang="en-US" altLang="zh-TW" dirty="0"/>
              <a:t>REST Application </a:t>
            </a:r>
            <a:r>
              <a:rPr lang="zh-TW" altLang="en-US" dirty="0"/>
              <a:t>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C432BF-885D-4DC8-BF6D-D720269D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5FACDF-9975-48F3-9FCB-8419BE94B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2" y="2027250"/>
            <a:ext cx="4176464" cy="3600000"/>
          </a:xfrm>
        </p:spPr>
        <p:txBody>
          <a:bodyPr/>
          <a:lstStyle/>
          <a:p>
            <a:r>
              <a:rPr lang="zh-TW" altLang="en-US" dirty="0"/>
              <a:t>繼承</a:t>
            </a:r>
            <a:r>
              <a:rPr lang="en-US" altLang="zh-TW" dirty="0" err="1"/>
              <a:t>javax.ws.rs.core.Application</a:t>
            </a:r>
            <a:r>
              <a:rPr lang="zh-TW" altLang="en-US" dirty="0"/>
              <a:t>類別。可以產生一個</a:t>
            </a:r>
            <a:r>
              <a:rPr lang="en-US" altLang="zh-TW" dirty="0"/>
              <a:t>Instance</a:t>
            </a:r>
            <a:r>
              <a:rPr lang="zh-TW" altLang="en-US" dirty="0"/>
              <a:t>注入</a:t>
            </a:r>
            <a:r>
              <a:rPr lang="en-US" altLang="zh-TW" dirty="0" err="1"/>
              <a:t>Resouces</a:t>
            </a:r>
            <a:r>
              <a:rPr lang="en-US" altLang="zh-TW" dirty="0"/>
              <a:t>(REST</a:t>
            </a:r>
            <a:r>
              <a:rPr lang="zh-TW" altLang="en-US" dirty="0"/>
              <a:t>服務元件</a:t>
            </a:r>
            <a:r>
              <a:rPr lang="en-US" altLang="zh-TW" dirty="0"/>
              <a:t>)</a:t>
            </a:r>
            <a:r>
              <a:rPr lang="zh-TW" altLang="en-US" dirty="0"/>
              <a:t>於應用系統中。</a:t>
            </a:r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-US" altLang="zh-TW" dirty="0" err="1"/>
              <a:t>ApplicationPath</a:t>
            </a:r>
            <a:r>
              <a:rPr lang="en-US" altLang="zh-TW" dirty="0"/>
              <a:t> Annotation</a:t>
            </a:r>
            <a:r>
              <a:rPr lang="zh-TW" altLang="en-US" dirty="0"/>
              <a:t>配置</a:t>
            </a:r>
            <a:r>
              <a:rPr lang="en-US" altLang="zh-TW" dirty="0"/>
              <a:t>REST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zh-TW" altLang="en-US" dirty="0"/>
              <a:t>網站進入之後的端點起始位址</a:t>
            </a:r>
            <a:r>
              <a:rPr lang="en-US" altLang="zh-TW" dirty="0"/>
              <a:t>(URI)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http://hosted/web/v1</a:t>
            </a:r>
          </a:p>
          <a:p>
            <a:pPr lvl="1"/>
            <a:r>
              <a:rPr lang="en-US" altLang="zh-TW" dirty="0"/>
              <a:t>v1</a:t>
            </a:r>
            <a:r>
              <a:rPr lang="zh-TW" altLang="en-US" dirty="0"/>
              <a:t>為服務進行端點起始位址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D56D53D-6473-4BEE-A699-2C6F9A6CAC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55976" y="2027250"/>
            <a:ext cx="4608512" cy="341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62105D03-1A6E-404B-A699-E893FB79E2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4350E5A-ED62-47D4-8278-0338AB10E1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202449544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22173</TotalTime>
  <Words>1699</Words>
  <Application>Microsoft Macintosh PowerPoint</Application>
  <PresentationFormat>如螢幕大小 (4:3)</PresentationFormat>
  <Paragraphs>158</Paragraphs>
  <Slides>22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華康儷中黑</vt:lpstr>
      <vt:lpstr>Arial</vt:lpstr>
      <vt:lpstr>Consolas</vt:lpstr>
      <vt:lpstr>Wingdings</vt:lpstr>
      <vt:lpstr>自訂設計</vt:lpstr>
      <vt:lpstr>1_自訂設計</vt:lpstr>
      <vt:lpstr>Image</vt:lpstr>
      <vt:lpstr>PowerPoint 簡報</vt:lpstr>
      <vt:lpstr>REST/RESTful軟體風格架構應用  </vt:lpstr>
      <vt:lpstr>REST/RESTful</vt:lpstr>
      <vt:lpstr>Web API 風格</vt:lpstr>
      <vt:lpstr>REST 風格設計</vt:lpstr>
      <vt:lpstr>RESTful API Request Method應用</vt:lpstr>
      <vt:lpstr>JSON文件格式 </vt:lpstr>
      <vt:lpstr>JAX-RS API設計RESTful API </vt:lpstr>
      <vt:lpstr>REST Application 設計</vt:lpstr>
      <vt:lpstr>REST Service Resource設計</vt:lpstr>
      <vt:lpstr>使用Postman測試HelloService</vt:lpstr>
      <vt:lpstr>採用QueryString傳遞資訊</vt:lpstr>
      <vt:lpstr>採用URL Path傳遞資訊</vt:lpstr>
      <vt:lpstr>JSON內容回應應用</vt:lpstr>
      <vt:lpstr>REST Resource回應JSON示範</vt:lpstr>
      <vt:lpstr>POST JSON to REST Service</vt:lpstr>
      <vt:lpstr>上傳JSON文件應用</vt:lpstr>
      <vt:lpstr>測試結果</vt:lpstr>
      <vt:lpstr>抽象Response物件應用-1 </vt:lpstr>
      <vt:lpstr>抽象Response物件應用-2</vt:lpstr>
      <vt:lpstr>JQuery</vt:lpstr>
      <vt:lpstr>error: function (xhr, textStatus, errorThrown)</vt:lpstr>
    </vt:vector>
  </TitlesOfParts>
  <Company>巨匠電腦股份有限公司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weihan tuan</cp:lastModifiedBy>
  <cp:revision>2403</cp:revision>
  <dcterms:created xsi:type="dcterms:W3CDTF">2004-04-15T01:51:44Z</dcterms:created>
  <dcterms:modified xsi:type="dcterms:W3CDTF">2020-10-02T12:29:19Z</dcterms:modified>
</cp:coreProperties>
</file>